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97" r:id="rId3"/>
    <p:sldId id="284" r:id="rId4"/>
    <p:sldId id="267" r:id="rId5"/>
    <p:sldId id="288" r:id="rId6"/>
    <p:sldId id="286" r:id="rId7"/>
    <p:sldId id="306" r:id="rId8"/>
    <p:sldId id="299" r:id="rId9"/>
    <p:sldId id="302" r:id="rId10"/>
    <p:sldId id="305" r:id="rId11"/>
    <p:sldId id="291" r:id="rId12"/>
    <p:sldId id="260" r:id="rId1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B4B0"/>
    <a:srgbClr val="AE30B8"/>
    <a:srgbClr val="00CCC7"/>
    <a:srgbClr val="00D2CD"/>
    <a:srgbClr val="00817E"/>
    <a:srgbClr val="D7F1F0"/>
    <a:srgbClr val="CEF5FE"/>
    <a:srgbClr val="00CC99"/>
    <a:srgbClr val="212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4011D-91FE-407F-A0B8-17FCF43D2076}" v="56" dt="2022-03-23T13:25:49.146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541"/>
  </p:normalViewPr>
  <p:slideViewPr>
    <p:cSldViewPr snapToGrid="0" snapToObjects="1">
      <p:cViewPr varScale="1">
        <p:scale>
          <a:sx n="68" d="100"/>
          <a:sy n="68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D4BBE-CE86-6B49-AC2E-27AA863BA074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578A4-7E9F-C242-AAAF-C8A3C9831E1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781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PORTADA 1: SOLO AGREGAR EL TÍTULO DE LA PRESENTACIÓN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7168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C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811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9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437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532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619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545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9095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756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7925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C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301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4D135-6A91-B14F-AADA-F6A21868A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0002B-CB7D-FA4D-B9DD-6A7C5A2F7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497537-0D75-5749-8CD1-6045C041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53B323-82F6-674A-8F90-A19FE724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011E38-4872-BA42-AE5E-578DEE53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369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ECEB2-CA71-334B-BF4F-1E6EACD2D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3FD7BD-567A-0249-9051-E3BFB4922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B1705-E16B-D14C-9FF2-F5A59141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A71077-BA27-6E43-A3B1-01FF5819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BB7EC0-93AC-F644-94BD-FDED443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978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6EF711-ECF5-794A-B6D4-444356C0E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EF8B50-65B7-EA4C-80EA-3B9FBEF07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08B367-2D90-0A46-BCD8-5A8D7428F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8037E7-EA9A-0641-A1AA-DD51D48D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2C7CD2-B4DC-F746-B6FA-70FD5BD7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0115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6AF7B-4823-A647-B98C-1B8371BC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F0422E-C782-734E-9F12-966D326A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33068E-D587-DE49-984A-39CE49E2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A6C2D9-96FE-154C-90E3-F4855E4CC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991330-1BDD-ED45-9590-375FB408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135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7BE1BF-79F0-1B44-AE84-19BDF227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DD9AD8-B74B-4846-8FB1-D4BCD62F6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980DCA-4446-8D42-BAFB-15DD0F06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FA3B04-8929-814A-A2EB-242A095B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9F26D-7FC0-734F-83E0-AA560268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113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3EE90-B47F-2244-9893-7AD4F6F8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414779-D023-0346-B827-3F1297C2E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0C4F32-65F4-FA43-A282-632EFA4A7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DFDEBE-4AA8-9B49-A79E-69797FE7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39FAD7-023E-0D4D-96FF-34DBB13D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70F3A7-52AC-BF47-92E3-013D845E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852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4DFE87-A274-3747-B54E-C4312C6F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71A89F-3A02-4E42-94DA-F38F00000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58387A-EC4E-6144-AB0B-D1EA9D431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E215C3-117F-8D47-B068-9B2A08869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5C6313-CE95-1C4E-BE14-6B886FF05F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736C42-99B9-8141-9C0E-366B4846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A5409A-E383-3F40-9C6D-011623E6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19C4658-0393-7042-8BD6-D98D6AAF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469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4B746-E7E0-5A44-B0AF-88E18B54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E36B3F-A3C6-C84D-A038-DC1D36E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CF3806-44A2-1842-9CC0-3F0C19B9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12343-8CA8-8D47-A12F-FCC3125D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977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15C481-930C-4A4B-AC04-47B1C342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6EB20A-F2CC-C943-B58C-E5A46C54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674AD8-AB92-2A4F-BBDA-389619F2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411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9D6D0-56C0-D84B-8724-54694F60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EAB349-252E-AC42-9662-5DD70CB87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2F4B26-686A-9347-84BD-479D98E9E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EB0C08-A25A-5E4D-A07D-3512214D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247803-73A5-164E-9888-2218A9B7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392E18-EF16-AC40-B681-F240C5E6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712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5E29D-2DD0-2344-8459-61F82CF3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63D2FEC-8B0C-644F-88EB-14EE2FA54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34030C-FD88-5B49-8CD9-0B0D8873F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6CBD86-7517-C24E-9CFD-D6159025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49DD2-1E86-F04C-A712-BEA37D92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F42340-6677-0241-A94F-B01ABAC4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910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AFFA344-97B1-2E42-9322-C455A09C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9D5DD-1BDF-D242-9FCC-33931EAD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C3082-503C-2949-9FE2-4BE9395D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09197-C62B-E041-B7A6-078879F8728D}" type="datetimeFigureOut">
              <a:rPr lang="es-EC" smtClean="0"/>
              <a:t>23/3/2022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9FE301-8AFC-C744-B8C1-DE8A5B747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F974DB-B6FD-6D46-8745-1BB4CB07D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9FF70-6B49-2041-A5E1-3A534BD2F8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575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pik.com/home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6D4515-C107-2F4E-8CC2-6077E8BE7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C10E63-C752-EE48-A73A-BC4F69C61550}"/>
              </a:ext>
            </a:extLst>
          </p:cNvPr>
          <p:cNvSpPr txBox="1"/>
          <p:nvPr/>
        </p:nvSpPr>
        <p:spPr>
          <a:xfrm>
            <a:off x="422031" y="1128761"/>
            <a:ext cx="1136669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EC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C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Subsecretaría de Cambio Climático</a:t>
            </a:r>
          </a:p>
          <a:p>
            <a:endParaRPr lang="es-EC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EC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Proyecto</a:t>
            </a:r>
          </a:p>
          <a:p>
            <a:pPr algn="r"/>
            <a:r>
              <a:rPr lang="es-EC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Nacional de Adaptación al Cambio Climático (PLANACC) </a:t>
            </a:r>
          </a:p>
          <a:p>
            <a:pPr algn="ctr"/>
            <a:endParaRPr lang="es-EC" sz="28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EC" sz="28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EC" sz="28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C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Avances del proceso de construcción del Plan Nacional de Adaptación (PNA)</a:t>
            </a:r>
          </a:p>
          <a:p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C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EC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Proyecto</a:t>
            </a:r>
          </a:p>
          <a:p>
            <a:pPr algn="r"/>
            <a:r>
              <a:rPr lang="es-EC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Nacional de Adaptación al Cambio Climático (PLANACC)</a:t>
            </a:r>
            <a:endParaRPr lang="es-EC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2C3E9D-1E1D-0A4F-8CD7-7250CA09E1BD}"/>
              </a:ext>
            </a:extLst>
          </p:cNvPr>
          <p:cNvSpPr txBox="1"/>
          <p:nvPr/>
        </p:nvSpPr>
        <p:spPr>
          <a:xfrm>
            <a:off x="6201296" y="339031"/>
            <a:ext cx="573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pPr algn="r"/>
            <a:r>
              <a:rPr lang="es-EC" sz="1400" b="1" dirty="0">
                <a:solidFill>
                  <a:schemeClr val="bg1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</p:spTree>
    <p:extLst>
      <p:ext uri="{BB962C8B-B14F-4D97-AF65-F5344CB8AC3E}">
        <p14:creationId xmlns:p14="http://schemas.microsoft.com/office/powerpoint/2010/main" val="293267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6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61154"/>
            <a:ext cx="893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Algunos resultados clave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sp>
        <p:nvSpPr>
          <p:cNvPr id="20" name="Rectángulo 29">
            <a:extLst>
              <a:ext uri="{FF2B5EF4-FFF2-40B4-BE49-F238E27FC236}">
                <a16:creationId xmlns:a16="http://schemas.microsoft.com/office/drawing/2014/main" id="{C9465819-8405-4A49-9D07-F1513B5F7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1" y="1547334"/>
            <a:ext cx="5489546" cy="427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600" i="1" dirty="0">
                <a:effectLst/>
                <a:ea typeface="Arial" panose="020B0604020202020204" pitchFamily="34" charset="0"/>
              </a:rPr>
              <a:t>El análisis de las proyecciones obtenidas sugiere que el comportamiento esperado de la lluvia y temperaturas máxima, media y mínima para el período 2020-2050 será </a:t>
            </a:r>
            <a:r>
              <a:rPr lang="es-ES" sz="1600" b="1" i="1" dirty="0">
                <a:effectLst/>
                <a:ea typeface="Arial" panose="020B0604020202020204" pitchFamily="34" charset="0"/>
              </a:rPr>
              <a:t>similar al del presente, aunque con cambios </a:t>
            </a:r>
            <a:r>
              <a:rPr lang="es-ES" sz="1600" b="1" i="1" dirty="0">
                <a:ea typeface="Arial" panose="020B0604020202020204" pitchFamily="34" charset="0"/>
              </a:rPr>
              <a:t>en</a:t>
            </a:r>
            <a:r>
              <a:rPr lang="es-ES" sz="1600" b="1" i="1" dirty="0">
                <a:effectLst/>
                <a:ea typeface="Arial" panose="020B0604020202020204" pitchFamily="34" charset="0"/>
              </a:rPr>
              <a:t> la frecuencia de la ocurrencia y en las magnitudes, tanto de los valores medios como de los extremos</a:t>
            </a:r>
            <a:r>
              <a:rPr lang="es-ES" sz="1600" i="1" dirty="0">
                <a:effectLst/>
                <a:ea typeface="Arial" panose="020B0604020202020204" pitchFamily="34" charset="0"/>
              </a:rPr>
              <a:t>. </a:t>
            </a:r>
          </a:p>
          <a:p>
            <a:pPr marL="285750" lvl="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1600" i="1" dirty="0">
              <a:effectLst/>
              <a:ea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600" i="1" dirty="0">
                <a:effectLst/>
                <a:ea typeface="Arial" panose="020B0604020202020204" pitchFamily="34" charset="0"/>
              </a:rPr>
              <a:t>En particular, se espera que los eventos extremos de lluvia y temperaturas disminuyan en cuanto a su frecuencia, aunque las magnitudes serán más extremos, implicando también mayor variabilidad en los valores esperados.</a:t>
            </a:r>
          </a:p>
        </p:txBody>
      </p:sp>
      <p:pic>
        <p:nvPicPr>
          <p:cNvPr id="12" name="Picture 42">
            <a:extLst>
              <a:ext uri="{FF2B5EF4-FFF2-40B4-BE49-F238E27FC236}">
                <a16:creationId xmlns:a16="http://schemas.microsoft.com/office/drawing/2014/main" id="{E8F38F03-9296-4472-9F51-217EFDA9FFC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781822" y="1276452"/>
            <a:ext cx="6350245" cy="2635229"/>
          </a:xfrm>
          <a:prstGeom prst="rect">
            <a:avLst/>
          </a:prstGeom>
        </p:spPr>
      </p:pic>
      <p:pic>
        <p:nvPicPr>
          <p:cNvPr id="13" name="Picture 44">
            <a:extLst>
              <a:ext uri="{FF2B5EF4-FFF2-40B4-BE49-F238E27FC236}">
                <a16:creationId xmlns:a16="http://schemas.microsoft.com/office/drawing/2014/main" id="{A45466DB-1163-49AA-8ECC-CE570130E25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795888" y="4032851"/>
            <a:ext cx="6336177" cy="26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34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464967" y="227115"/>
            <a:ext cx="8937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C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Modelo numérico </a:t>
            </a:r>
            <a:r>
              <a:rPr lang="es-ES" altLang="es-EC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de rebase del oleaje sobre el litoral ecuatoriano</a:t>
            </a:r>
            <a:endParaRPr lang="es-EC" sz="2400" b="1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sp>
        <p:nvSpPr>
          <p:cNvPr id="21" name="Rectángulo 29">
            <a:extLst>
              <a:ext uri="{FF2B5EF4-FFF2-40B4-BE49-F238E27FC236}">
                <a16:creationId xmlns:a16="http://schemas.microsoft.com/office/drawing/2014/main" id="{363059AF-38A2-4EF1-ADF5-0744C442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921" y="1540352"/>
            <a:ext cx="6785704" cy="402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altLang="es-EC" sz="1600" b="1" i="1" dirty="0">
                <a:latin typeface="Century Gothic" panose="020B0502020202020204" pitchFamily="34" charset="0"/>
              </a:rPr>
              <a:t>&gt;  Modelo numérico </a:t>
            </a:r>
            <a:r>
              <a:rPr lang="es-ES" altLang="es-EC" sz="1600" i="1" dirty="0">
                <a:latin typeface="Century Gothic" panose="020B0502020202020204" pitchFamily="34" charset="0"/>
              </a:rPr>
              <a:t>de rebase del oleaje sobre el litoral ecuatoriano (INOCAR) que permite efectuar simulaciones de alta resolución para diferentes playas del país (piloto en Manta).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ES" altLang="es-EC" sz="1400" i="1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ES" altLang="es-EC" sz="1400" i="1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Producto 1: </a:t>
            </a:r>
            <a:r>
              <a:rPr lang="es-ES_tradnl" sz="12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Informe sobre datos históricos del aumento de la temperatura superficial del mar, aumento del nivel del mar, acidificación oceánica, y cambio del oxígeno en mares y océanos del Ecuador, incluidas las islas Galápagos.</a:t>
            </a:r>
            <a:endParaRPr lang="es-EC" sz="12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5425" algn="just">
              <a:lnSpc>
                <a:spcPct val="150000"/>
              </a:lnSpc>
              <a:tabLst>
                <a:tab pos="-914400" algn="l"/>
              </a:tabLst>
            </a:pPr>
            <a:r>
              <a:rPr lang="es-ES_tradnl" sz="12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2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5425" algn="just">
              <a:lnSpc>
                <a:spcPct val="150000"/>
              </a:lnSpc>
              <a:tabLst>
                <a:tab pos="-914400" algn="l"/>
              </a:tabLst>
            </a:pPr>
            <a:r>
              <a:rPr lang="es-ES_tradnl" sz="12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Producto 2. </a:t>
            </a:r>
            <a:r>
              <a:rPr lang="es-ES_tradnl" sz="12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Modelo hidrodinámico de inundación implementado y validado e informe de su implementación en una zona piloto (Manta). </a:t>
            </a:r>
            <a:endParaRPr lang="es-EC" sz="12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25425" algn="just">
              <a:lnSpc>
                <a:spcPct val="150000"/>
              </a:lnSpc>
              <a:tabLst>
                <a:tab pos="-914400" algn="l"/>
              </a:tabLst>
            </a:pPr>
            <a:r>
              <a:rPr lang="es-ES_tradnl" sz="12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2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_tradnl" sz="12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Producto 3. </a:t>
            </a:r>
            <a:r>
              <a:rPr lang="es-ES_tradnl" sz="12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Informe de capacitación y transferencia de conocimientos.</a:t>
            </a:r>
            <a:endParaRPr lang="es-ES" altLang="es-EC" sz="1200" i="1" dirty="0"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196224" y="1058112"/>
            <a:ext cx="0" cy="5441163"/>
          </a:xfrm>
          <a:prstGeom prst="straightConnector1">
            <a:avLst/>
          </a:prstGeom>
          <a:ln w="38100">
            <a:solidFill>
              <a:srgbClr val="00999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WhatsApp Video 2022-03-15 at 4.17.57 PM.mp4" descr="WhatsApp Video 2022-03-15 at 4.17.57 PM.mp4">
            <a:hlinkClick r:id="" action="ppaction://media"/>
            <a:extLst>
              <a:ext uri="{FF2B5EF4-FFF2-40B4-BE49-F238E27FC236}">
                <a16:creationId xmlns:a16="http://schemas.microsoft.com/office/drawing/2014/main" id="{1EF53B57-5277-A743-B4B6-AAEA8B5BD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5674" y="1304333"/>
            <a:ext cx="3908854" cy="2931641"/>
          </a:xfrm>
          <a:prstGeom prst="rect">
            <a:avLst/>
          </a:prstGeom>
        </p:spPr>
      </p:pic>
      <p:pic>
        <p:nvPicPr>
          <p:cNvPr id="4" name="WhatsApp Video 2022-03-15 at 4.17.57 PM (1).mp4" descr="WhatsApp Video 2022-03-15 at 4.17.57 PM (1).mp4">
            <a:hlinkClick r:id="" action="ppaction://media"/>
            <a:extLst>
              <a:ext uri="{FF2B5EF4-FFF2-40B4-BE49-F238E27FC236}">
                <a16:creationId xmlns:a16="http://schemas.microsoft.com/office/drawing/2014/main" id="{F9125F5D-6A5D-A549-AC9A-C24DDE0E86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035" y="3807757"/>
            <a:ext cx="4066990" cy="30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644D96B-137B-FA42-910F-6841B22D6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6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7A0543E-E766-8E4E-9360-2C4B4EAD6352}"/>
              </a:ext>
            </a:extLst>
          </p:cNvPr>
          <p:cNvSpPr txBox="1"/>
          <p:nvPr/>
        </p:nvSpPr>
        <p:spPr>
          <a:xfrm>
            <a:off x="2503653" y="2608086"/>
            <a:ext cx="631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76" y="364395"/>
            <a:ext cx="1674439" cy="657815"/>
          </a:xfrm>
          <a:prstGeom prst="rect">
            <a:avLst/>
          </a:prstGeom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175" y="231117"/>
            <a:ext cx="643615" cy="980342"/>
          </a:xfrm>
          <a:prstGeom prst="rect">
            <a:avLst/>
          </a:prstGeom>
        </p:spPr>
      </p:pic>
      <p:pic>
        <p:nvPicPr>
          <p:cNvPr id="11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95" y="364396"/>
            <a:ext cx="968881" cy="6879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2523" y="6185459"/>
            <a:ext cx="8830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&gt; Ilustraciones de </a:t>
            </a:r>
            <a:r>
              <a:rPr lang="es-EC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Freepik</a:t>
            </a:r>
            <a:r>
              <a:rPr lang="es-EC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Disponibles en: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hlinkClick r:id="rId6"/>
              </a:rPr>
              <a:t>https://www.freepik.com/home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es-EC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47A0543E-E766-8E4E-9360-2C4B4EAD6352}"/>
              </a:ext>
            </a:extLst>
          </p:cNvPr>
          <p:cNvSpPr txBox="1"/>
          <p:nvPr/>
        </p:nvSpPr>
        <p:spPr>
          <a:xfrm>
            <a:off x="2674341" y="3931525"/>
            <a:ext cx="63106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Jorge Núñez</a:t>
            </a:r>
          </a:p>
          <a:p>
            <a:r>
              <a:rPr lang="es-EC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Coordinador del Proyecto PLANACC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jorge.nunez@ambiente.gob.ec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jorge.nunez@undp.org</a:t>
            </a:r>
          </a:p>
          <a:p>
            <a:endParaRPr lang="es-EC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0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60122"/>
            <a:ext cx="8937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 adaptación, ventana de oportunidad que se cierra rápidamente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362871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sp>
        <p:nvSpPr>
          <p:cNvPr id="21" name="Rectángulo 29">
            <a:extLst>
              <a:ext uri="{FF2B5EF4-FFF2-40B4-BE49-F238E27FC236}">
                <a16:creationId xmlns:a16="http://schemas.microsoft.com/office/drawing/2014/main" id="{363059AF-38A2-4EF1-ADF5-0744C442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624" y="796779"/>
            <a:ext cx="3396443" cy="11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i="0" dirty="0">
                <a:solidFill>
                  <a:srgbClr val="4D4D4D"/>
                </a:solidFill>
                <a:effectLst/>
                <a:latin typeface="myriad-pro-condensed"/>
              </a:rPr>
              <a:t>1. Los impactos climáticos son ya más generalizados y severos de lo esperado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3859249" y="813108"/>
            <a:ext cx="0" cy="5282472"/>
          </a:xfrm>
          <a:prstGeom prst="straightConnector1">
            <a:avLst/>
          </a:prstGeom>
          <a:ln w="38100">
            <a:solidFill>
              <a:srgbClr val="00999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E436CA9B-82D1-469C-AE1F-59A6F6EB8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1" y="1142681"/>
            <a:ext cx="3562847" cy="4572638"/>
          </a:xfrm>
          <a:prstGeom prst="rect">
            <a:avLst/>
          </a:prstGeom>
        </p:spPr>
      </p:pic>
      <p:sp>
        <p:nvSpPr>
          <p:cNvPr id="13" name="Rectángulo 29">
            <a:extLst>
              <a:ext uri="{FF2B5EF4-FFF2-40B4-BE49-F238E27FC236}">
                <a16:creationId xmlns:a16="http://schemas.microsoft.com/office/drawing/2014/main" id="{57685716-3EFA-4B43-84BB-12AC5A1B2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622" y="2549748"/>
            <a:ext cx="3396443" cy="11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i="0" dirty="0">
                <a:solidFill>
                  <a:srgbClr val="4D4D4D"/>
                </a:solidFill>
                <a:effectLst/>
                <a:latin typeface="myriad-pro-condensed"/>
              </a:rPr>
              <a:t>2. Estamos condenados a impactos del cambio climático aún peores en el corto plazo</a:t>
            </a:r>
          </a:p>
        </p:txBody>
      </p:sp>
      <p:sp>
        <p:nvSpPr>
          <p:cNvPr id="15" name="Rectángulo 29">
            <a:extLst>
              <a:ext uri="{FF2B5EF4-FFF2-40B4-BE49-F238E27FC236}">
                <a16:creationId xmlns:a16="http://schemas.microsoft.com/office/drawing/2014/main" id="{2D42EE0E-4F3F-490D-B2A0-64286663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3633" y="4188325"/>
            <a:ext cx="3396443" cy="15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i="0" dirty="0">
                <a:solidFill>
                  <a:srgbClr val="4D4D4D"/>
                </a:solidFill>
                <a:effectLst/>
                <a:latin typeface="myriad-pro-condensed"/>
              </a:rPr>
              <a:t>3. Los riesgos aumentarán rápidamente con temperaturas más altas, provocando a menudo impactos irreversibles</a:t>
            </a:r>
          </a:p>
        </p:txBody>
      </p:sp>
      <p:sp>
        <p:nvSpPr>
          <p:cNvPr id="16" name="Rectángulo 29">
            <a:extLst>
              <a:ext uri="{FF2B5EF4-FFF2-40B4-BE49-F238E27FC236}">
                <a16:creationId xmlns:a16="http://schemas.microsoft.com/office/drawing/2014/main" id="{E1D764BC-9AA5-4365-BF35-231190D37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838" y="49168"/>
            <a:ext cx="3396443" cy="11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i="0" dirty="0">
                <a:solidFill>
                  <a:srgbClr val="4D4D4D"/>
                </a:solidFill>
                <a:effectLst/>
                <a:latin typeface="myriad-pro-condensed"/>
              </a:rPr>
              <a:t>4. La inequidad, los conflictos y los desafíos del desarrollo aumentan la vulnerabilidad a los riesgos climáticos</a:t>
            </a:r>
          </a:p>
        </p:txBody>
      </p:sp>
      <p:sp>
        <p:nvSpPr>
          <p:cNvPr id="17" name="Rectángulo 29">
            <a:extLst>
              <a:ext uri="{FF2B5EF4-FFF2-40B4-BE49-F238E27FC236}">
                <a16:creationId xmlns:a16="http://schemas.microsoft.com/office/drawing/2014/main" id="{ADE6DE06-890B-499B-9C24-009E356A8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837" y="1692809"/>
            <a:ext cx="3396443" cy="15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i="0" dirty="0">
                <a:solidFill>
                  <a:srgbClr val="4D4D4D"/>
                </a:solidFill>
                <a:effectLst/>
                <a:latin typeface="myriad-pro-condensed"/>
              </a:rPr>
              <a:t>5. La adaptación es crucial. Ya existen soluciones factibles, pero se debe brindar más apoyo a las comunidades vulnerables</a:t>
            </a:r>
          </a:p>
        </p:txBody>
      </p:sp>
      <p:sp>
        <p:nvSpPr>
          <p:cNvPr id="18" name="Rectángulo 29">
            <a:extLst>
              <a:ext uri="{FF2B5EF4-FFF2-40B4-BE49-F238E27FC236}">
                <a16:creationId xmlns:a16="http://schemas.microsoft.com/office/drawing/2014/main" id="{FD7C390C-A6EF-4B31-9A11-119789355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838" y="3631737"/>
            <a:ext cx="3396443" cy="190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i="0" dirty="0">
                <a:solidFill>
                  <a:srgbClr val="4D4D4D"/>
                </a:solidFill>
                <a:effectLst/>
                <a:latin typeface="myriad-pro-condensed"/>
              </a:rPr>
              <a:t>6. Algunos impactos del cambio climático son ya demasiado severos para adaptarnos. El mundo necesita una acción urgente ahora para abordar las pérdidas y los daños</a:t>
            </a:r>
          </a:p>
        </p:txBody>
      </p:sp>
    </p:spTree>
    <p:extLst>
      <p:ext uri="{BB962C8B-B14F-4D97-AF65-F5344CB8AC3E}">
        <p14:creationId xmlns:p14="http://schemas.microsoft.com/office/powerpoint/2010/main" val="9906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71142"/>
            <a:ext cx="8937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Objetivos del Proyecto PLANACC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sp>
        <p:nvSpPr>
          <p:cNvPr id="16" name="Google Shape;379;p26">
            <a:extLst>
              <a:ext uri="{FF2B5EF4-FFF2-40B4-BE49-F238E27FC236}">
                <a16:creationId xmlns:a16="http://schemas.microsoft.com/office/drawing/2014/main" id="{296B3BBD-874E-46BF-8049-7148F53B4D74}"/>
              </a:ext>
            </a:extLst>
          </p:cNvPr>
          <p:cNvSpPr/>
          <p:nvPr/>
        </p:nvSpPr>
        <p:spPr>
          <a:xfrm>
            <a:off x="3080825" y="1738215"/>
            <a:ext cx="5769864" cy="3656811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spcFirstLastPara="1" wrap="square" lIns="391738" tIns="41441" rIns="391738" bIns="41441" anchor="ctr" anchorCtr="0">
            <a:noAutofit/>
          </a:bodyPr>
          <a:lstStyle/>
          <a:p>
            <a:pPr algn="r"/>
            <a:r>
              <a:rPr lang="es-EC" sz="1814" b="1" dirty="0">
                <a:solidFill>
                  <a:schemeClr val="bg1"/>
                </a:solidFill>
                <a:latin typeface="Century Gothic" panose="020B0502020202020204" pitchFamily="34" charset="0"/>
              </a:rPr>
              <a:t>Objetivo 1</a:t>
            </a:r>
          </a:p>
          <a:p>
            <a:pPr algn="r"/>
            <a:r>
              <a:rPr lang="es-EC" sz="1814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C" sz="1360" dirty="0">
                <a:solidFill>
                  <a:schemeClr val="bg1"/>
                </a:solidFill>
                <a:latin typeface="Century Gothic" panose="020B0502020202020204" pitchFamily="34" charset="0"/>
              </a:rPr>
              <a:t>Facilitar la integración de  la adaptación en la planificación, políticas y estrategias de desarrollo de los sectores priorizados, y en</a:t>
            </a:r>
          </a:p>
          <a:p>
            <a:pPr algn="r"/>
            <a:r>
              <a:rPr lang="es-EC" sz="1360" dirty="0">
                <a:solidFill>
                  <a:schemeClr val="bg1"/>
                </a:solidFill>
                <a:latin typeface="Century Gothic" panose="020B0502020202020204" pitchFamily="34" charset="0"/>
              </a:rPr>
              <a:t>programas y proyectos en curso y previstos.</a:t>
            </a:r>
          </a:p>
          <a:p>
            <a:pPr algn="r"/>
            <a:endParaRPr lang="es-EC" sz="145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s-EC" sz="145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EC" sz="1814" b="1" dirty="0">
                <a:solidFill>
                  <a:schemeClr val="bg1"/>
                </a:solidFill>
                <a:latin typeface="Century Gothic" panose="020B0502020202020204" pitchFamily="34" charset="0"/>
              </a:rPr>
              <a:t>Objetivo 2</a:t>
            </a:r>
          </a:p>
          <a:p>
            <a:pPr algn="r"/>
            <a:r>
              <a:rPr lang="es-EC" sz="1360" dirty="0">
                <a:solidFill>
                  <a:schemeClr val="bg1"/>
                </a:solidFill>
                <a:latin typeface="Century Gothic" panose="020B0502020202020204" pitchFamily="34" charset="0"/>
              </a:rPr>
              <a:t>Reducir la vulnerabilidad a los impactos del cambio climático, mediante la construcción de resiliencia y capacidad adaptativa en los sectores priorizados para la adaptación en Ecuador.</a:t>
            </a:r>
          </a:p>
          <a:p>
            <a:pPr algn="ctr"/>
            <a:endParaRPr lang="es-ES_tradnl" sz="163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3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71142"/>
            <a:ext cx="8937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Abordaje y cobertura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grpSp>
        <p:nvGrpSpPr>
          <p:cNvPr id="76" name="Group 46" descr="This image is an icon of gears. ">
            <a:extLst>
              <a:ext uri="{FF2B5EF4-FFF2-40B4-BE49-F238E27FC236}">
                <a16:creationId xmlns:a16="http://schemas.microsoft.com/office/drawing/2014/main" id="{D2236054-352B-4D00-9A53-8CDCFA28A579}"/>
              </a:ext>
            </a:extLst>
          </p:cNvPr>
          <p:cNvGrpSpPr/>
          <p:nvPr/>
        </p:nvGrpSpPr>
        <p:grpSpPr>
          <a:xfrm>
            <a:off x="2503021" y="3274403"/>
            <a:ext cx="228693" cy="235263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77" name="Freeform 4357">
              <a:extLst>
                <a:ext uri="{FF2B5EF4-FFF2-40B4-BE49-F238E27FC236}">
                  <a16:creationId xmlns:a16="http://schemas.microsoft.com/office/drawing/2014/main" id="{64E64B16-848B-4AA0-8119-46A39308CD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32"/>
            </a:p>
          </p:txBody>
        </p:sp>
        <p:sp>
          <p:nvSpPr>
            <p:cNvPr id="78" name="Freeform 4358">
              <a:extLst>
                <a:ext uri="{FF2B5EF4-FFF2-40B4-BE49-F238E27FC236}">
                  <a16:creationId xmlns:a16="http://schemas.microsoft.com/office/drawing/2014/main" id="{32EE1137-15F0-47A9-A02C-32ACF7D4B7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32"/>
            </a:p>
          </p:txBody>
        </p:sp>
      </p:grpSp>
      <p:grpSp>
        <p:nvGrpSpPr>
          <p:cNvPr id="79" name="Group 51" descr="This image is an icon of a bar chart. ">
            <a:extLst>
              <a:ext uri="{FF2B5EF4-FFF2-40B4-BE49-F238E27FC236}">
                <a16:creationId xmlns:a16="http://schemas.microsoft.com/office/drawing/2014/main" id="{6D035E5F-CA10-4337-B379-2C2F04BA756C}"/>
              </a:ext>
            </a:extLst>
          </p:cNvPr>
          <p:cNvGrpSpPr/>
          <p:nvPr/>
        </p:nvGrpSpPr>
        <p:grpSpPr>
          <a:xfrm>
            <a:off x="7161423" y="3277745"/>
            <a:ext cx="202430" cy="195720"/>
            <a:chOff x="4892675" y="2501900"/>
            <a:chExt cx="287338" cy="277813"/>
          </a:xfrm>
          <a:solidFill>
            <a:schemeClr val="bg1"/>
          </a:solidFill>
        </p:grpSpPr>
        <p:sp>
          <p:nvSpPr>
            <p:cNvPr id="80" name="Freeform 300">
              <a:extLst>
                <a:ext uri="{FF2B5EF4-FFF2-40B4-BE49-F238E27FC236}">
                  <a16:creationId xmlns:a16="http://schemas.microsoft.com/office/drawing/2014/main" id="{9035E108-B579-4F57-8616-C43314214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425" y="2501900"/>
              <a:ext cx="227013" cy="157163"/>
            </a:xfrm>
            <a:custGeom>
              <a:avLst/>
              <a:gdLst>
                <a:gd name="T0" fmla="*/ 19 w 712"/>
                <a:gd name="T1" fmla="*/ 494 h 495"/>
                <a:gd name="T2" fmla="*/ 679 w 712"/>
                <a:gd name="T3" fmla="*/ 60 h 495"/>
                <a:gd name="T4" fmla="*/ 668 w 712"/>
                <a:gd name="T5" fmla="*/ 167 h 495"/>
                <a:gd name="T6" fmla="*/ 669 w 712"/>
                <a:gd name="T7" fmla="*/ 173 h 495"/>
                <a:gd name="T8" fmla="*/ 672 w 712"/>
                <a:gd name="T9" fmla="*/ 177 h 495"/>
                <a:gd name="T10" fmla="*/ 677 w 712"/>
                <a:gd name="T11" fmla="*/ 180 h 495"/>
                <a:gd name="T12" fmla="*/ 682 w 712"/>
                <a:gd name="T13" fmla="*/ 180 h 495"/>
                <a:gd name="T14" fmla="*/ 688 w 712"/>
                <a:gd name="T15" fmla="*/ 179 h 495"/>
                <a:gd name="T16" fmla="*/ 696 w 712"/>
                <a:gd name="T17" fmla="*/ 173 h 495"/>
                <a:gd name="T18" fmla="*/ 712 w 712"/>
                <a:gd name="T19" fmla="*/ 31 h 495"/>
                <a:gd name="T20" fmla="*/ 712 w 712"/>
                <a:gd name="T21" fmla="*/ 30 h 495"/>
                <a:gd name="T22" fmla="*/ 712 w 712"/>
                <a:gd name="T23" fmla="*/ 27 h 495"/>
                <a:gd name="T24" fmla="*/ 711 w 712"/>
                <a:gd name="T25" fmla="*/ 24 h 495"/>
                <a:gd name="T26" fmla="*/ 710 w 712"/>
                <a:gd name="T27" fmla="*/ 22 h 495"/>
                <a:gd name="T28" fmla="*/ 710 w 712"/>
                <a:gd name="T29" fmla="*/ 22 h 495"/>
                <a:gd name="T30" fmla="*/ 707 w 712"/>
                <a:gd name="T31" fmla="*/ 20 h 495"/>
                <a:gd name="T32" fmla="*/ 705 w 712"/>
                <a:gd name="T33" fmla="*/ 17 h 495"/>
                <a:gd name="T34" fmla="*/ 702 w 712"/>
                <a:gd name="T35" fmla="*/ 16 h 495"/>
                <a:gd name="T36" fmla="*/ 700 w 712"/>
                <a:gd name="T37" fmla="*/ 15 h 495"/>
                <a:gd name="T38" fmla="*/ 699 w 712"/>
                <a:gd name="T39" fmla="*/ 15 h 495"/>
                <a:gd name="T40" fmla="*/ 561 w 712"/>
                <a:gd name="T41" fmla="*/ 0 h 495"/>
                <a:gd name="T42" fmla="*/ 555 w 712"/>
                <a:gd name="T43" fmla="*/ 1 h 495"/>
                <a:gd name="T44" fmla="*/ 551 w 712"/>
                <a:gd name="T45" fmla="*/ 6 h 495"/>
                <a:gd name="T46" fmla="*/ 548 w 712"/>
                <a:gd name="T47" fmla="*/ 11 h 495"/>
                <a:gd name="T48" fmla="*/ 547 w 712"/>
                <a:gd name="T49" fmla="*/ 16 h 495"/>
                <a:gd name="T50" fmla="*/ 549 w 712"/>
                <a:gd name="T51" fmla="*/ 22 h 495"/>
                <a:gd name="T52" fmla="*/ 552 w 712"/>
                <a:gd name="T53" fmla="*/ 27 h 495"/>
                <a:gd name="T54" fmla="*/ 557 w 712"/>
                <a:gd name="T55" fmla="*/ 29 h 495"/>
                <a:gd name="T56" fmla="*/ 654 w 712"/>
                <a:gd name="T57" fmla="*/ 41 h 495"/>
                <a:gd name="T58" fmla="*/ 4 w 712"/>
                <a:gd name="T59" fmla="*/ 469 h 495"/>
                <a:gd name="T60" fmla="*/ 1 w 712"/>
                <a:gd name="T61" fmla="*/ 473 h 495"/>
                <a:gd name="T62" fmla="*/ 0 w 712"/>
                <a:gd name="T63" fmla="*/ 480 h 495"/>
                <a:gd name="T64" fmla="*/ 1 w 712"/>
                <a:gd name="T65" fmla="*/ 485 h 495"/>
                <a:gd name="T66" fmla="*/ 5 w 712"/>
                <a:gd name="T67" fmla="*/ 490 h 495"/>
                <a:gd name="T68" fmla="*/ 11 w 712"/>
                <a:gd name="T69" fmla="*/ 49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2" h="495">
                  <a:moveTo>
                    <a:pt x="15" y="495"/>
                  </a:moveTo>
                  <a:lnTo>
                    <a:pt x="19" y="494"/>
                  </a:lnTo>
                  <a:lnTo>
                    <a:pt x="23" y="493"/>
                  </a:lnTo>
                  <a:lnTo>
                    <a:pt x="679" y="60"/>
                  </a:lnTo>
                  <a:lnTo>
                    <a:pt x="668" y="164"/>
                  </a:lnTo>
                  <a:lnTo>
                    <a:pt x="668" y="167"/>
                  </a:lnTo>
                  <a:lnTo>
                    <a:pt x="668" y="170"/>
                  </a:lnTo>
                  <a:lnTo>
                    <a:pt x="669" y="173"/>
                  </a:lnTo>
                  <a:lnTo>
                    <a:pt x="671" y="175"/>
                  </a:lnTo>
                  <a:lnTo>
                    <a:pt x="672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1" y="180"/>
                  </a:lnTo>
                  <a:lnTo>
                    <a:pt x="682" y="180"/>
                  </a:lnTo>
                  <a:lnTo>
                    <a:pt x="682" y="180"/>
                  </a:lnTo>
                  <a:lnTo>
                    <a:pt x="688" y="179"/>
                  </a:lnTo>
                  <a:lnTo>
                    <a:pt x="692" y="177"/>
                  </a:lnTo>
                  <a:lnTo>
                    <a:pt x="696" y="173"/>
                  </a:lnTo>
                  <a:lnTo>
                    <a:pt x="697" y="168"/>
                  </a:lnTo>
                  <a:lnTo>
                    <a:pt x="712" y="31"/>
                  </a:lnTo>
                  <a:lnTo>
                    <a:pt x="712" y="31"/>
                  </a:lnTo>
                  <a:lnTo>
                    <a:pt x="712" y="30"/>
                  </a:lnTo>
                  <a:lnTo>
                    <a:pt x="712" y="28"/>
                  </a:lnTo>
                  <a:lnTo>
                    <a:pt x="712" y="27"/>
                  </a:lnTo>
                  <a:lnTo>
                    <a:pt x="712" y="25"/>
                  </a:lnTo>
                  <a:lnTo>
                    <a:pt x="711" y="24"/>
                  </a:lnTo>
                  <a:lnTo>
                    <a:pt x="711" y="23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09" y="21"/>
                  </a:lnTo>
                  <a:lnTo>
                    <a:pt x="707" y="20"/>
                  </a:lnTo>
                  <a:lnTo>
                    <a:pt x="706" y="18"/>
                  </a:lnTo>
                  <a:lnTo>
                    <a:pt x="705" y="17"/>
                  </a:lnTo>
                  <a:lnTo>
                    <a:pt x="704" y="17"/>
                  </a:lnTo>
                  <a:lnTo>
                    <a:pt x="702" y="16"/>
                  </a:lnTo>
                  <a:lnTo>
                    <a:pt x="701" y="16"/>
                  </a:lnTo>
                  <a:lnTo>
                    <a:pt x="700" y="15"/>
                  </a:lnTo>
                  <a:lnTo>
                    <a:pt x="699" y="15"/>
                  </a:lnTo>
                  <a:lnTo>
                    <a:pt x="699" y="15"/>
                  </a:lnTo>
                  <a:lnTo>
                    <a:pt x="564" y="0"/>
                  </a:lnTo>
                  <a:lnTo>
                    <a:pt x="561" y="0"/>
                  </a:lnTo>
                  <a:lnTo>
                    <a:pt x="557" y="0"/>
                  </a:lnTo>
                  <a:lnTo>
                    <a:pt x="555" y="1"/>
                  </a:lnTo>
                  <a:lnTo>
                    <a:pt x="553" y="3"/>
                  </a:lnTo>
                  <a:lnTo>
                    <a:pt x="551" y="6"/>
                  </a:lnTo>
                  <a:lnTo>
                    <a:pt x="549" y="8"/>
                  </a:lnTo>
                  <a:lnTo>
                    <a:pt x="548" y="11"/>
                  </a:lnTo>
                  <a:lnTo>
                    <a:pt x="547" y="13"/>
                  </a:lnTo>
                  <a:lnTo>
                    <a:pt x="547" y="16"/>
                  </a:lnTo>
                  <a:lnTo>
                    <a:pt x="548" y="20"/>
                  </a:lnTo>
                  <a:lnTo>
                    <a:pt x="549" y="22"/>
                  </a:lnTo>
                  <a:lnTo>
                    <a:pt x="550" y="25"/>
                  </a:lnTo>
                  <a:lnTo>
                    <a:pt x="552" y="27"/>
                  </a:lnTo>
                  <a:lnTo>
                    <a:pt x="554" y="28"/>
                  </a:lnTo>
                  <a:lnTo>
                    <a:pt x="557" y="29"/>
                  </a:lnTo>
                  <a:lnTo>
                    <a:pt x="561" y="30"/>
                  </a:lnTo>
                  <a:lnTo>
                    <a:pt x="654" y="41"/>
                  </a:lnTo>
                  <a:lnTo>
                    <a:pt x="6" y="467"/>
                  </a:lnTo>
                  <a:lnTo>
                    <a:pt x="4" y="469"/>
                  </a:lnTo>
                  <a:lnTo>
                    <a:pt x="2" y="471"/>
                  </a:lnTo>
                  <a:lnTo>
                    <a:pt x="1" y="473"/>
                  </a:lnTo>
                  <a:lnTo>
                    <a:pt x="0" y="477"/>
                  </a:lnTo>
                  <a:lnTo>
                    <a:pt x="0" y="480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3"/>
                  </a:lnTo>
                  <a:lnTo>
                    <a:pt x="11" y="494"/>
                  </a:lnTo>
                  <a:lnTo>
                    <a:pt x="15" y="4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32"/>
            </a:p>
          </p:txBody>
        </p:sp>
        <p:sp>
          <p:nvSpPr>
            <p:cNvPr id="81" name="Freeform 301">
              <a:extLst>
                <a:ext uri="{FF2B5EF4-FFF2-40B4-BE49-F238E27FC236}">
                  <a16:creationId xmlns:a16="http://schemas.microsoft.com/office/drawing/2014/main" id="{5EE2322D-3BC4-49DE-A659-334E0730C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675" y="2587625"/>
              <a:ext cx="287338" cy="192088"/>
            </a:xfrm>
            <a:custGeom>
              <a:avLst/>
              <a:gdLst>
                <a:gd name="T0" fmla="*/ 843 w 903"/>
                <a:gd name="T1" fmla="*/ 572 h 602"/>
                <a:gd name="T2" fmla="*/ 842 w 903"/>
                <a:gd name="T3" fmla="*/ 12 h 602"/>
                <a:gd name="T4" fmla="*/ 840 w 903"/>
                <a:gd name="T5" fmla="*/ 7 h 602"/>
                <a:gd name="T6" fmla="*/ 835 w 903"/>
                <a:gd name="T7" fmla="*/ 3 h 602"/>
                <a:gd name="T8" fmla="*/ 830 w 903"/>
                <a:gd name="T9" fmla="*/ 1 h 602"/>
                <a:gd name="T10" fmla="*/ 707 w 903"/>
                <a:gd name="T11" fmla="*/ 0 h 602"/>
                <a:gd name="T12" fmla="*/ 701 w 903"/>
                <a:gd name="T13" fmla="*/ 2 h 602"/>
                <a:gd name="T14" fmla="*/ 696 w 903"/>
                <a:gd name="T15" fmla="*/ 5 h 602"/>
                <a:gd name="T16" fmla="*/ 693 w 903"/>
                <a:gd name="T17" fmla="*/ 9 h 602"/>
                <a:gd name="T18" fmla="*/ 692 w 903"/>
                <a:gd name="T19" fmla="*/ 16 h 602"/>
                <a:gd name="T20" fmla="*/ 632 w 903"/>
                <a:gd name="T21" fmla="*/ 572 h 602"/>
                <a:gd name="T22" fmla="*/ 632 w 903"/>
                <a:gd name="T23" fmla="*/ 163 h 602"/>
                <a:gd name="T24" fmla="*/ 629 w 903"/>
                <a:gd name="T25" fmla="*/ 157 h 602"/>
                <a:gd name="T26" fmla="*/ 625 w 903"/>
                <a:gd name="T27" fmla="*/ 153 h 602"/>
                <a:gd name="T28" fmla="*/ 620 w 903"/>
                <a:gd name="T29" fmla="*/ 151 h 602"/>
                <a:gd name="T30" fmla="*/ 496 w 903"/>
                <a:gd name="T31" fmla="*/ 151 h 602"/>
                <a:gd name="T32" fmla="*/ 490 w 903"/>
                <a:gd name="T33" fmla="*/ 152 h 602"/>
                <a:gd name="T34" fmla="*/ 486 w 903"/>
                <a:gd name="T35" fmla="*/ 155 h 602"/>
                <a:gd name="T36" fmla="*/ 482 w 903"/>
                <a:gd name="T37" fmla="*/ 159 h 602"/>
                <a:gd name="T38" fmla="*/ 481 w 903"/>
                <a:gd name="T39" fmla="*/ 166 h 602"/>
                <a:gd name="T40" fmla="*/ 421 w 903"/>
                <a:gd name="T41" fmla="*/ 572 h 602"/>
                <a:gd name="T42" fmla="*/ 420 w 903"/>
                <a:gd name="T43" fmla="*/ 313 h 602"/>
                <a:gd name="T44" fmla="*/ 418 w 903"/>
                <a:gd name="T45" fmla="*/ 307 h 602"/>
                <a:gd name="T46" fmla="*/ 414 w 903"/>
                <a:gd name="T47" fmla="*/ 304 h 602"/>
                <a:gd name="T48" fmla="*/ 408 w 903"/>
                <a:gd name="T49" fmla="*/ 302 h 602"/>
                <a:gd name="T50" fmla="*/ 285 w 903"/>
                <a:gd name="T51" fmla="*/ 301 h 602"/>
                <a:gd name="T52" fmla="*/ 280 w 903"/>
                <a:gd name="T53" fmla="*/ 302 h 602"/>
                <a:gd name="T54" fmla="*/ 274 w 903"/>
                <a:gd name="T55" fmla="*/ 305 h 602"/>
                <a:gd name="T56" fmla="*/ 271 w 903"/>
                <a:gd name="T57" fmla="*/ 311 h 602"/>
                <a:gd name="T58" fmla="*/ 270 w 903"/>
                <a:gd name="T59" fmla="*/ 316 h 602"/>
                <a:gd name="T60" fmla="*/ 210 w 903"/>
                <a:gd name="T61" fmla="*/ 572 h 602"/>
                <a:gd name="T62" fmla="*/ 210 w 903"/>
                <a:gd name="T63" fmla="*/ 464 h 602"/>
                <a:gd name="T64" fmla="*/ 208 w 903"/>
                <a:gd name="T65" fmla="*/ 459 h 602"/>
                <a:gd name="T66" fmla="*/ 204 w 903"/>
                <a:gd name="T67" fmla="*/ 454 h 602"/>
                <a:gd name="T68" fmla="*/ 198 w 903"/>
                <a:gd name="T69" fmla="*/ 452 h 602"/>
                <a:gd name="T70" fmla="*/ 75 w 903"/>
                <a:gd name="T71" fmla="*/ 452 h 602"/>
                <a:gd name="T72" fmla="*/ 69 w 903"/>
                <a:gd name="T73" fmla="*/ 453 h 602"/>
                <a:gd name="T74" fmla="*/ 64 w 903"/>
                <a:gd name="T75" fmla="*/ 457 h 602"/>
                <a:gd name="T76" fmla="*/ 61 w 903"/>
                <a:gd name="T77" fmla="*/ 461 h 602"/>
                <a:gd name="T78" fmla="*/ 60 w 903"/>
                <a:gd name="T79" fmla="*/ 467 h 602"/>
                <a:gd name="T80" fmla="*/ 15 w 903"/>
                <a:gd name="T81" fmla="*/ 572 h 602"/>
                <a:gd name="T82" fmla="*/ 8 w 903"/>
                <a:gd name="T83" fmla="*/ 573 h 602"/>
                <a:gd name="T84" fmla="*/ 4 w 903"/>
                <a:gd name="T85" fmla="*/ 577 h 602"/>
                <a:gd name="T86" fmla="*/ 1 w 903"/>
                <a:gd name="T87" fmla="*/ 581 h 602"/>
                <a:gd name="T88" fmla="*/ 0 w 903"/>
                <a:gd name="T89" fmla="*/ 587 h 602"/>
                <a:gd name="T90" fmla="*/ 1 w 903"/>
                <a:gd name="T91" fmla="*/ 593 h 602"/>
                <a:gd name="T92" fmla="*/ 4 w 903"/>
                <a:gd name="T93" fmla="*/ 598 h 602"/>
                <a:gd name="T94" fmla="*/ 8 w 903"/>
                <a:gd name="T95" fmla="*/ 601 h 602"/>
                <a:gd name="T96" fmla="*/ 15 w 903"/>
                <a:gd name="T97" fmla="*/ 602 h 602"/>
                <a:gd name="T98" fmla="*/ 195 w 903"/>
                <a:gd name="T99" fmla="*/ 602 h 602"/>
                <a:gd name="T100" fmla="*/ 406 w 903"/>
                <a:gd name="T101" fmla="*/ 602 h 602"/>
                <a:gd name="T102" fmla="*/ 617 w 903"/>
                <a:gd name="T103" fmla="*/ 602 h 602"/>
                <a:gd name="T104" fmla="*/ 828 w 903"/>
                <a:gd name="T105" fmla="*/ 602 h 602"/>
                <a:gd name="T106" fmla="*/ 891 w 903"/>
                <a:gd name="T107" fmla="*/ 602 h 602"/>
                <a:gd name="T108" fmla="*/ 896 w 903"/>
                <a:gd name="T109" fmla="*/ 600 h 602"/>
                <a:gd name="T110" fmla="*/ 900 w 903"/>
                <a:gd name="T111" fmla="*/ 596 h 602"/>
                <a:gd name="T112" fmla="*/ 902 w 903"/>
                <a:gd name="T113" fmla="*/ 591 h 602"/>
                <a:gd name="T114" fmla="*/ 902 w 903"/>
                <a:gd name="T115" fmla="*/ 584 h 602"/>
                <a:gd name="T116" fmla="*/ 900 w 903"/>
                <a:gd name="T117" fmla="*/ 579 h 602"/>
                <a:gd name="T118" fmla="*/ 896 w 903"/>
                <a:gd name="T119" fmla="*/ 575 h 602"/>
                <a:gd name="T120" fmla="*/ 891 w 903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602">
                  <a:moveTo>
                    <a:pt x="888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2" y="12"/>
                  </a:lnTo>
                  <a:lnTo>
                    <a:pt x="842" y="9"/>
                  </a:lnTo>
                  <a:lnTo>
                    <a:pt x="840" y="7"/>
                  </a:lnTo>
                  <a:lnTo>
                    <a:pt x="839" y="5"/>
                  </a:lnTo>
                  <a:lnTo>
                    <a:pt x="835" y="3"/>
                  </a:lnTo>
                  <a:lnTo>
                    <a:pt x="833" y="2"/>
                  </a:lnTo>
                  <a:lnTo>
                    <a:pt x="830" y="1"/>
                  </a:lnTo>
                  <a:lnTo>
                    <a:pt x="828" y="1"/>
                  </a:lnTo>
                  <a:lnTo>
                    <a:pt x="707" y="0"/>
                  </a:lnTo>
                  <a:lnTo>
                    <a:pt x="704" y="1"/>
                  </a:lnTo>
                  <a:lnTo>
                    <a:pt x="701" y="2"/>
                  </a:lnTo>
                  <a:lnTo>
                    <a:pt x="698" y="3"/>
                  </a:lnTo>
                  <a:lnTo>
                    <a:pt x="696" y="5"/>
                  </a:lnTo>
                  <a:lnTo>
                    <a:pt x="695" y="7"/>
                  </a:lnTo>
                  <a:lnTo>
                    <a:pt x="693" y="9"/>
                  </a:lnTo>
                  <a:lnTo>
                    <a:pt x="693" y="12"/>
                  </a:lnTo>
                  <a:lnTo>
                    <a:pt x="692" y="16"/>
                  </a:lnTo>
                  <a:lnTo>
                    <a:pt x="692" y="572"/>
                  </a:lnTo>
                  <a:lnTo>
                    <a:pt x="632" y="572"/>
                  </a:lnTo>
                  <a:lnTo>
                    <a:pt x="632" y="166"/>
                  </a:lnTo>
                  <a:lnTo>
                    <a:pt x="632" y="163"/>
                  </a:lnTo>
                  <a:lnTo>
                    <a:pt x="630" y="159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3"/>
                  </a:lnTo>
                  <a:lnTo>
                    <a:pt x="623" y="152"/>
                  </a:lnTo>
                  <a:lnTo>
                    <a:pt x="620" y="151"/>
                  </a:lnTo>
                  <a:lnTo>
                    <a:pt x="617" y="151"/>
                  </a:lnTo>
                  <a:lnTo>
                    <a:pt x="496" y="151"/>
                  </a:lnTo>
                  <a:lnTo>
                    <a:pt x="493" y="151"/>
                  </a:lnTo>
                  <a:lnTo>
                    <a:pt x="490" y="152"/>
                  </a:lnTo>
                  <a:lnTo>
                    <a:pt x="488" y="153"/>
                  </a:lnTo>
                  <a:lnTo>
                    <a:pt x="486" y="155"/>
                  </a:lnTo>
                  <a:lnTo>
                    <a:pt x="484" y="157"/>
                  </a:lnTo>
                  <a:lnTo>
                    <a:pt x="482" y="159"/>
                  </a:lnTo>
                  <a:lnTo>
                    <a:pt x="481" y="163"/>
                  </a:lnTo>
                  <a:lnTo>
                    <a:pt x="481" y="166"/>
                  </a:lnTo>
                  <a:lnTo>
                    <a:pt x="481" y="572"/>
                  </a:lnTo>
                  <a:lnTo>
                    <a:pt x="421" y="572"/>
                  </a:lnTo>
                  <a:lnTo>
                    <a:pt x="421" y="316"/>
                  </a:lnTo>
                  <a:lnTo>
                    <a:pt x="420" y="313"/>
                  </a:lnTo>
                  <a:lnTo>
                    <a:pt x="420" y="311"/>
                  </a:lnTo>
                  <a:lnTo>
                    <a:pt x="418" y="307"/>
                  </a:lnTo>
                  <a:lnTo>
                    <a:pt x="417" y="305"/>
                  </a:lnTo>
                  <a:lnTo>
                    <a:pt x="414" y="304"/>
                  </a:lnTo>
                  <a:lnTo>
                    <a:pt x="412" y="302"/>
                  </a:lnTo>
                  <a:lnTo>
                    <a:pt x="408" y="302"/>
                  </a:lnTo>
                  <a:lnTo>
                    <a:pt x="406" y="301"/>
                  </a:lnTo>
                  <a:lnTo>
                    <a:pt x="285" y="301"/>
                  </a:lnTo>
                  <a:lnTo>
                    <a:pt x="283" y="302"/>
                  </a:lnTo>
                  <a:lnTo>
                    <a:pt x="280" y="302"/>
                  </a:lnTo>
                  <a:lnTo>
                    <a:pt x="278" y="304"/>
                  </a:lnTo>
                  <a:lnTo>
                    <a:pt x="274" y="305"/>
                  </a:lnTo>
                  <a:lnTo>
                    <a:pt x="273" y="307"/>
                  </a:lnTo>
                  <a:lnTo>
                    <a:pt x="271" y="311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2"/>
                  </a:lnTo>
                  <a:lnTo>
                    <a:pt x="210" y="572"/>
                  </a:lnTo>
                  <a:lnTo>
                    <a:pt x="210" y="467"/>
                  </a:lnTo>
                  <a:lnTo>
                    <a:pt x="210" y="464"/>
                  </a:lnTo>
                  <a:lnTo>
                    <a:pt x="209" y="461"/>
                  </a:lnTo>
                  <a:lnTo>
                    <a:pt x="208" y="459"/>
                  </a:lnTo>
                  <a:lnTo>
                    <a:pt x="206" y="457"/>
                  </a:lnTo>
                  <a:lnTo>
                    <a:pt x="204" y="454"/>
                  </a:lnTo>
                  <a:lnTo>
                    <a:pt x="201" y="453"/>
                  </a:lnTo>
                  <a:lnTo>
                    <a:pt x="198" y="452"/>
                  </a:lnTo>
                  <a:lnTo>
                    <a:pt x="195" y="452"/>
                  </a:lnTo>
                  <a:lnTo>
                    <a:pt x="75" y="452"/>
                  </a:lnTo>
                  <a:lnTo>
                    <a:pt x="72" y="452"/>
                  </a:lnTo>
                  <a:lnTo>
                    <a:pt x="69" y="453"/>
                  </a:lnTo>
                  <a:lnTo>
                    <a:pt x="66" y="454"/>
                  </a:lnTo>
                  <a:lnTo>
                    <a:pt x="64" y="457"/>
                  </a:lnTo>
                  <a:lnTo>
                    <a:pt x="62" y="459"/>
                  </a:lnTo>
                  <a:lnTo>
                    <a:pt x="61" y="461"/>
                  </a:lnTo>
                  <a:lnTo>
                    <a:pt x="60" y="464"/>
                  </a:lnTo>
                  <a:lnTo>
                    <a:pt x="60" y="467"/>
                  </a:lnTo>
                  <a:lnTo>
                    <a:pt x="60" y="572"/>
                  </a:lnTo>
                  <a:lnTo>
                    <a:pt x="15" y="572"/>
                  </a:lnTo>
                  <a:lnTo>
                    <a:pt x="12" y="572"/>
                  </a:lnTo>
                  <a:lnTo>
                    <a:pt x="8" y="573"/>
                  </a:lnTo>
                  <a:lnTo>
                    <a:pt x="6" y="575"/>
                  </a:lnTo>
                  <a:lnTo>
                    <a:pt x="4" y="577"/>
                  </a:lnTo>
                  <a:lnTo>
                    <a:pt x="2" y="579"/>
                  </a:lnTo>
                  <a:lnTo>
                    <a:pt x="1" y="581"/>
                  </a:lnTo>
                  <a:lnTo>
                    <a:pt x="0" y="584"/>
                  </a:lnTo>
                  <a:lnTo>
                    <a:pt x="0" y="587"/>
                  </a:lnTo>
                  <a:lnTo>
                    <a:pt x="0" y="591"/>
                  </a:lnTo>
                  <a:lnTo>
                    <a:pt x="1" y="593"/>
                  </a:lnTo>
                  <a:lnTo>
                    <a:pt x="2" y="596"/>
                  </a:lnTo>
                  <a:lnTo>
                    <a:pt x="4" y="598"/>
                  </a:lnTo>
                  <a:lnTo>
                    <a:pt x="6" y="600"/>
                  </a:lnTo>
                  <a:lnTo>
                    <a:pt x="8" y="601"/>
                  </a:lnTo>
                  <a:lnTo>
                    <a:pt x="12" y="602"/>
                  </a:lnTo>
                  <a:lnTo>
                    <a:pt x="15" y="602"/>
                  </a:lnTo>
                  <a:lnTo>
                    <a:pt x="75" y="602"/>
                  </a:lnTo>
                  <a:lnTo>
                    <a:pt x="195" y="602"/>
                  </a:lnTo>
                  <a:lnTo>
                    <a:pt x="285" y="602"/>
                  </a:lnTo>
                  <a:lnTo>
                    <a:pt x="406" y="602"/>
                  </a:lnTo>
                  <a:lnTo>
                    <a:pt x="496" y="602"/>
                  </a:lnTo>
                  <a:lnTo>
                    <a:pt x="617" y="602"/>
                  </a:lnTo>
                  <a:lnTo>
                    <a:pt x="707" y="602"/>
                  </a:lnTo>
                  <a:lnTo>
                    <a:pt x="828" y="602"/>
                  </a:lnTo>
                  <a:lnTo>
                    <a:pt x="888" y="602"/>
                  </a:lnTo>
                  <a:lnTo>
                    <a:pt x="891" y="602"/>
                  </a:lnTo>
                  <a:lnTo>
                    <a:pt x="893" y="601"/>
                  </a:lnTo>
                  <a:lnTo>
                    <a:pt x="896" y="600"/>
                  </a:lnTo>
                  <a:lnTo>
                    <a:pt x="899" y="598"/>
                  </a:lnTo>
                  <a:lnTo>
                    <a:pt x="900" y="596"/>
                  </a:lnTo>
                  <a:lnTo>
                    <a:pt x="902" y="593"/>
                  </a:lnTo>
                  <a:lnTo>
                    <a:pt x="902" y="591"/>
                  </a:lnTo>
                  <a:lnTo>
                    <a:pt x="903" y="587"/>
                  </a:lnTo>
                  <a:lnTo>
                    <a:pt x="902" y="584"/>
                  </a:lnTo>
                  <a:lnTo>
                    <a:pt x="902" y="581"/>
                  </a:lnTo>
                  <a:lnTo>
                    <a:pt x="900" y="579"/>
                  </a:lnTo>
                  <a:lnTo>
                    <a:pt x="899" y="577"/>
                  </a:lnTo>
                  <a:lnTo>
                    <a:pt x="896" y="575"/>
                  </a:lnTo>
                  <a:lnTo>
                    <a:pt x="893" y="573"/>
                  </a:lnTo>
                  <a:lnTo>
                    <a:pt x="891" y="572"/>
                  </a:lnTo>
                  <a:lnTo>
                    <a:pt x="888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32"/>
            </a:p>
          </p:txBody>
        </p:sp>
      </p:grpSp>
      <p:pic>
        <p:nvPicPr>
          <p:cNvPr id="82" name="Graphic 5" descr="Money">
            <a:extLst>
              <a:ext uri="{FF2B5EF4-FFF2-40B4-BE49-F238E27FC236}">
                <a16:creationId xmlns:a16="http://schemas.microsoft.com/office/drawing/2014/main" id="{7D64510A-B3E9-4979-949A-55696A22E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2851" y="3287148"/>
            <a:ext cx="224591" cy="224591"/>
          </a:xfrm>
          <a:prstGeom prst="rect">
            <a:avLst/>
          </a:prstGeom>
        </p:spPr>
      </p:pic>
      <p:grpSp>
        <p:nvGrpSpPr>
          <p:cNvPr id="83" name="Group 59" descr="This image is an icon of a human being. ">
            <a:extLst>
              <a:ext uri="{FF2B5EF4-FFF2-40B4-BE49-F238E27FC236}">
                <a16:creationId xmlns:a16="http://schemas.microsoft.com/office/drawing/2014/main" id="{41F0A92E-C07E-4792-9B2E-F6386D7D4108}"/>
              </a:ext>
            </a:extLst>
          </p:cNvPr>
          <p:cNvGrpSpPr/>
          <p:nvPr/>
        </p:nvGrpSpPr>
        <p:grpSpPr>
          <a:xfrm>
            <a:off x="9486655" y="3292886"/>
            <a:ext cx="219166" cy="191162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84" name="Freeform 3445">
              <a:extLst>
                <a:ext uri="{FF2B5EF4-FFF2-40B4-BE49-F238E27FC236}">
                  <a16:creationId xmlns:a16="http://schemas.microsoft.com/office/drawing/2014/main" id="{E7D0474C-F21B-4243-873F-E5ADD80C7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32"/>
            </a:p>
          </p:txBody>
        </p:sp>
        <p:sp>
          <p:nvSpPr>
            <p:cNvPr id="85" name="Freeform 3446">
              <a:extLst>
                <a:ext uri="{FF2B5EF4-FFF2-40B4-BE49-F238E27FC236}">
                  <a16:creationId xmlns:a16="http://schemas.microsoft.com/office/drawing/2014/main" id="{BA9573E5-7325-4753-8A96-C81913DD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918" tIns="41459" rIns="82918" bIns="41459" numCol="1" anchor="t" anchorCtr="0" compatLnSpc="1">
              <a:prstTxWarp prst="textNoShape">
                <a:avLst/>
              </a:prstTxWarp>
            </a:bodyPr>
            <a:lstStyle/>
            <a:p>
              <a:endParaRPr lang="en-US" sz="1632"/>
            </a:p>
          </p:txBody>
        </p:sp>
      </p:grpSp>
      <p:sp>
        <p:nvSpPr>
          <p:cNvPr id="87" name="Google Shape;1539;p38"/>
          <p:cNvSpPr txBox="1">
            <a:spLocks/>
          </p:cNvSpPr>
          <p:nvPr/>
        </p:nvSpPr>
        <p:spPr>
          <a:xfrm flipH="1">
            <a:off x="1186728" y="5376911"/>
            <a:ext cx="2155033" cy="5344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es-419" sz="18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Ejes transversales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Google Shape;1539;p38">
            <a:extLst>
              <a:ext uri="{FF2B5EF4-FFF2-40B4-BE49-F238E27FC236}">
                <a16:creationId xmlns:a16="http://schemas.microsoft.com/office/drawing/2014/main" id="{2BC38F89-0483-4872-ABFD-9B531EC1250B}"/>
              </a:ext>
            </a:extLst>
          </p:cNvPr>
          <p:cNvSpPr txBox="1">
            <a:spLocks/>
          </p:cNvSpPr>
          <p:nvPr/>
        </p:nvSpPr>
        <p:spPr>
          <a:xfrm flipH="1">
            <a:off x="3341761" y="5376911"/>
            <a:ext cx="4038926" cy="904804"/>
          </a:xfrm>
          <a:prstGeom prst="rect">
            <a:avLst/>
          </a:prstGeom>
        </p:spPr>
        <p:txBody>
          <a:bodyPr spcFirstLastPara="1" vert="horz" wrap="square" lIns="82904" tIns="82904" rIns="82904" bIns="82904" rtlCol="0" anchor="t" anchorCtr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500" b="1" i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&gt;</a:t>
            </a:r>
            <a:r>
              <a:rPr lang="es-E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EC" sz="15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Prioridad en grupos más vulnerables</a:t>
            </a:r>
          </a:p>
          <a:p>
            <a:pPr marL="0" indent="0" algn="just">
              <a:buNone/>
            </a:pPr>
            <a:r>
              <a:rPr lang="es-ES" sz="1500" b="1" i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&gt;</a:t>
            </a:r>
            <a:r>
              <a:rPr lang="es-ES" sz="15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ES" sz="1500" i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Incorporaci</a:t>
            </a:r>
            <a:r>
              <a:rPr lang="es-EC" sz="1500" i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ón</a:t>
            </a:r>
            <a:r>
              <a:rPr lang="es-EC" sz="15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del enfoque de género</a:t>
            </a:r>
          </a:p>
          <a:p>
            <a:pPr marL="0" indent="0" algn="just">
              <a:buNone/>
            </a:pPr>
            <a:r>
              <a:rPr lang="es-ES" sz="1500" b="1" i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&gt;</a:t>
            </a:r>
            <a:r>
              <a:rPr lang="es-ES" sz="15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Gestión de riesgos </a:t>
            </a:r>
            <a:r>
              <a:rPr lang="es-ES" sz="1500" i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clim</a:t>
            </a:r>
            <a:r>
              <a:rPr lang="es-EC" sz="15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áticos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42" y="1668543"/>
            <a:ext cx="10375116" cy="34947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9100C5-0943-4029-8865-81C91D099530}"/>
              </a:ext>
            </a:extLst>
          </p:cNvPr>
          <p:cNvSpPr txBox="1"/>
          <p:nvPr/>
        </p:nvSpPr>
        <p:spPr>
          <a:xfrm>
            <a:off x="2264899" y="1023661"/>
            <a:ext cx="74690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 Sectores priorizados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9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71142"/>
            <a:ext cx="89373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6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Insumos técnicos generados a la fecha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sp>
        <p:nvSpPr>
          <p:cNvPr id="21" name="Rectángulo 29">
            <a:extLst>
              <a:ext uri="{FF2B5EF4-FFF2-40B4-BE49-F238E27FC236}">
                <a16:creationId xmlns:a16="http://schemas.microsoft.com/office/drawing/2014/main" id="{363059AF-38A2-4EF1-ADF5-0744C442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82" y="1818136"/>
            <a:ext cx="6611817" cy="281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altLang="es-EC" sz="15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Identificación de prácticas 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de conservación y recuperación del suelo rural de producción resilientes al cambio climático (MAG).</a:t>
            </a:r>
          </a:p>
          <a:p>
            <a:pPr>
              <a:lnSpc>
                <a:spcPct val="150000"/>
              </a:lnSpc>
            </a:pP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s-ES" altLang="es-EC" sz="1500" b="1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altLang="es-EC" sz="15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Lineamientos de adaptación 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para la gestión de riesgos (SNGRE).</a:t>
            </a:r>
            <a:r>
              <a:rPr lang="es-ES" altLang="es-EC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5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endParaRPr lang="es-ES" altLang="es-EC" sz="15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s-ES" altLang="es-EC" sz="1500" b="1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altLang="es-EC" sz="15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Plan de Acción 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de Humedales del Ecuador (SPN-MAATE). </a:t>
            </a:r>
            <a:r>
              <a:rPr lang="es-ES" altLang="es-EC" sz="15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endParaRPr lang="es-ES" altLang="es-EC" sz="15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s-ES" altLang="es-EC" sz="15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altLang="es-EC" sz="15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Plan de manejo 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de la Reserva Ecológica Los Ilinizas (SPN-MAATE).</a:t>
            </a:r>
          </a:p>
        </p:txBody>
      </p:sp>
      <p:sp>
        <p:nvSpPr>
          <p:cNvPr id="2" name="Rectangle 1"/>
          <p:cNvSpPr/>
          <p:nvPr/>
        </p:nvSpPr>
        <p:spPr>
          <a:xfrm>
            <a:off x="7704173" y="5178892"/>
            <a:ext cx="33671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C" sz="14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r>
              <a:rPr lang="es-ES" altLang="es-EC" sz="12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Incorpora consideraciones de g</a:t>
            </a:r>
            <a:r>
              <a:rPr lang="es-EC" altLang="es-EC" sz="12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énero</a:t>
            </a:r>
            <a:r>
              <a:rPr lang="es-EC" altLang="es-EC" sz="1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EC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477831" y="1310054"/>
            <a:ext cx="0" cy="4653275"/>
          </a:xfrm>
          <a:prstGeom prst="straightConnector1">
            <a:avLst/>
          </a:prstGeom>
          <a:ln w="38100">
            <a:solidFill>
              <a:srgbClr val="00999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29">
            <a:extLst>
              <a:ext uri="{FF2B5EF4-FFF2-40B4-BE49-F238E27FC236}">
                <a16:creationId xmlns:a16="http://schemas.microsoft.com/office/drawing/2014/main" id="{FDBF1DE1-BDA7-B74C-AC68-950C3F2D1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3" y="1223570"/>
            <a:ext cx="5533296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altLang="es-EC" sz="15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Proyecciones climáticas 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actualizadas (SCC-MAATE) – mediante el uso de últimos experimentos de alta resolución del CMIP6 y la aplicación de metodología innovadora de análisis de parámetros de circulación atmosférica y definición de series diarias de precipitación y temperaturas (</a:t>
            </a:r>
            <a:r>
              <a:rPr lang="es-ES" altLang="es-EC" sz="15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Máx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, Min, </a:t>
            </a:r>
            <a:r>
              <a:rPr lang="es-ES" altLang="es-EC" sz="15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Med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) para 5 años tipo.</a:t>
            </a:r>
          </a:p>
          <a:p>
            <a:endParaRPr lang="es-ES" altLang="es-EC" sz="15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altLang="es-EC" sz="15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  </a:t>
            </a:r>
            <a:r>
              <a:rPr lang="es-ES" altLang="es-EC" sz="15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Modelo numérico </a:t>
            </a:r>
            <a:r>
              <a:rPr lang="es-ES" altLang="es-EC" sz="1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de rebase del oleaje sobre el litoral ecuatoriano (INOCAR) que permite efectuar simulaciones de alta resolución para diferentes playas del país (piloto en Manta).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altLang="es-EC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200" b="1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Nota:</a:t>
            </a:r>
          </a:p>
          <a:p>
            <a:endParaRPr lang="es-ES" altLang="es-EC" sz="1200" b="1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200" b="1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Estos 2 procesos fueron acompañados por procesos extensos y profundos de capacitación para actores nacionales.</a:t>
            </a:r>
            <a:endParaRPr lang="es-ES" altLang="es-EC" sz="12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9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2" y="49481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71142"/>
            <a:ext cx="89373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6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Insumos técnicos generados a la fecha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sp>
        <p:nvSpPr>
          <p:cNvPr id="21" name="Rectángulo 29">
            <a:extLst>
              <a:ext uri="{FF2B5EF4-FFF2-40B4-BE49-F238E27FC236}">
                <a16:creationId xmlns:a16="http://schemas.microsoft.com/office/drawing/2014/main" id="{363059AF-38A2-4EF1-ADF5-0744C442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5" y="1216324"/>
            <a:ext cx="548546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s-EC" sz="16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Componente de adaptación 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del Plan de Implementación de la NDC (metodología e documentos técnicos). </a:t>
            </a:r>
            <a:r>
              <a:rPr lang="es-ES" altLang="es-EC" sz="16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endParaRPr lang="es-ES" altLang="es-EC" sz="1600" dirty="0">
              <a:solidFill>
                <a:srgbClr val="AE30B8"/>
              </a:solidFill>
              <a:latin typeface="Century Gothic" panose="020B0502020202020204" pitchFamily="34" charset="0"/>
            </a:endParaRPr>
          </a:p>
          <a:p>
            <a:endParaRPr lang="es-ES" altLang="es-EC" sz="1600" b="1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6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Guías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y Caja de Herramientas para la integración del CC en </a:t>
            </a:r>
            <a:r>
              <a:rPr lang="es-ES" altLang="es-EC" sz="16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PDOTs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de los </a:t>
            </a:r>
            <a:r>
              <a:rPr lang="es-ES" altLang="es-EC" sz="16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GADs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(Secretaría Nacional de Planificación).</a:t>
            </a:r>
          </a:p>
          <a:p>
            <a:endParaRPr lang="es-ES" altLang="es-EC" sz="1600" b="1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6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Mecanismos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y procedimientos para la institucionalización del Plan Nacional de Adaptación.</a:t>
            </a:r>
          </a:p>
          <a:p>
            <a:endParaRPr lang="es-ES" altLang="es-EC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6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Fortalecimiento de capacidades 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institucionales del INAMHI (certificación laboratorio &amp; información hidrometeorológica rellenada/homogenizada).</a:t>
            </a:r>
          </a:p>
          <a:p>
            <a:endParaRPr lang="es-ES" altLang="es-EC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6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 </a:t>
            </a:r>
            <a:r>
              <a:rPr lang="es-ES" altLang="es-EC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Apoyo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para el diseño de programa de maestría en cambio climático y Agricultura (IKIAM).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altLang="es-EC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5455245" y="1090763"/>
            <a:ext cx="0" cy="4679341"/>
          </a:xfrm>
          <a:prstGeom prst="straightConnector1">
            <a:avLst/>
          </a:prstGeom>
          <a:ln w="38100">
            <a:solidFill>
              <a:srgbClr val="00999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27564" y="5588543"/>
            <a:ext cx="5571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C" sz="14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r>
              <a:rPr lang="es-ES" altLang="es-EC" sz="12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Incorpora </a:t>
            </a:r>
            <a:r>
              <a:rPr lang="es-EC" altLang="es-EC" sz="1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consideraciones de género.</a:t>
            </a:r>
            <a:endParaRPr lang="es-EC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8DFF46-EDD2-C444-8C2C-DFE2370E3C9C}"/>
              </a:ext>
            </a:extLst>
          </p:cNvPr>
          <p:cNvSpPr txBox="1"/>
          <p:nvPr/>
        </p:nvSpPr>
        <p:spPr>
          <a:xfrm>
            <a:off x="5425030" y="1925972"/>
            <a:ext cx="676538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s-EC" sz="16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&gt;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Plataforma</a:t>
            </a:r>
            <a:r>
              <a:rPr lang="es-ES" altLang="es-EC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de adaptación (repositorio, boletines, cursos, información de iniciativas, datos del PNA):</a:t>
            </a:r>
            <a:endParaRPr lang="es-ES" altLang="es-EC" sz="1600" b="1" dirty="0">
              <a:solidFill>
                <a:srgbClr val="AE30B8"/>
              </a:solidFill>
              <a:latin typeface="Century Gothic" panose="020B0502020202020204" pitchFamily="34" charset="0"/>
            </a:endParaRPr>
          </a:p>
          <a:p>
            <a:endParaRPr lang="es-ES" altLang="es-EC" sz="1600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r>
              <a:rPr lang="es-ES" altLang="es-EC" sz="14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	&gt;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4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Cursos 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(manejo integral del fuego, caja de herramientas). </a:t>
            </a:r>
            <a:r>
              <a:rPr lang="es-ES" altLang="es-EC" sz="14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endParaRPr lang="es-ES" altLang="es-EC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s-ES" altLang="es-EC" sz="1400" b="1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4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	&gt;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4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Lineamientos metodológicos 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para incorporar género. </a:t>
            </a:r>
            <a:r>
              <a:rPr lang="es-ES" altLang="es-EC" sz="14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endParaRPr lang="es-ES" altLang="es-EC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s-ES" altLang="es-EC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4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	&gt;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4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Wiki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de adaptación al cambio climático y género. </a:t>
            </a:r>
            <a:r>
              <a:rPr lang="es-ES" altLang="es-EC" sz="14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O</a:t>
            </a:r>
            <a:endParaRPr lang="es-ES" altLang="es-EC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s-ES" altLang="es-EC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altLang="es-EC" sz="1400" b="1" dirty="0">
                <a:solidFill>
                  <a:srgbClr val="009999"/>
                </a:solidFill>
                <a:latin typeface="Century Gothic" panose="020B0502020202020204" pitchFamily="34" charset="0"/>
              </a:rPr>
              <a:t>	&gt;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altLang="es-EC" sz="14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Base de datos </a:t>
            </a:r>
            <a:r>
              <a:rPr lang="es-ES" altLang="es-EC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(buenas prácticas ACC / enfoque de género).</a:t>
            </a:r>
            <a:r>
              <a:rPr lang="es-ES" altLang="es-EC" sz="1400" b="1" dirty="0">
                <a:solidFill>
                  <a:srgbClr val="AE30B8"/>
                </a:solidFill>
                <a:latin typeface="Century Gothic" panose="020B05020202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1286776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71142"/>
            <a:ext cx="8937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Actividades en proceso (2022)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grpSp>
        <p:nvGrpSpPr>
          <p:cNvPr id="12" name="Google Shape;185;p20">
            <a:extLst>
              <a:ext uri="{FF2B5EF4-FFF2-40B4-BE49-F238E27FC236}">
                <a16:creationId xmlns:a16="http://schemas.microsoft.com/office/drawing/2014/main" id="{02799AF4-E19C-BF4E-872B-D9EBA5EB6046}"/>
              </a:ext>
            </a:extLst>
          </p:cNvPr>
          <p:cNvGrpSpPr/>
          <p:nvPr/>
        </p:nvGrpSpPr>
        <p:grpSpPr>
          <a:xfrm>
            <a:off x="829272" y="1540708"/>
            <a:ext cx="1854659" cy="3084600"/>
            <a:chOff x="449341" y="1286625"/>
            <a:chExt cx="1854659" cy="3084600"/>
          </a:xfrm>
        </p:grpSpPr>
        <p:sp>
          <p:nvSpPr>
            <p:cNvPr id="14" name="Google Shape;186;p20">
              <a:extLst>
                <a:ext uri="{FF2B5EF4-FFF2-40B4-BE49-F238E27FC236}">
                  <a16:creationId xmlns:a16="http://schemas.microsoft.com/office/drawing/2014/main" id="{673E18CD-364C-1B49-A880-6B6A9DD42726}"/>
                </a:ext>
              </a:extLst>
            </p:cNvPr>
            <p:cNvSpPr/>
            <p:nvPr/>
          </p:nvSpPr>
          <p:spPr>
            <a:xfrm>
              <a:off x="449341" y="1286625"/>
              <a:ext cx="1846800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87;p20">
              <a:extLst>
                <a:ext uri="{FF2B5EF4-FFF2-40B4-BE49-F238E27FC236}">
                  <a16:creationId xmlns:a16="http://schemas.microsoft.com/office/drawing/2014/main" id="{5BF0BA13-0E09-2C4B-8FEE-051B6D714D87}"/>
                </a:ext>
              </a:extLst>
            </p:cNvPr>
            <p:cNvSpPr/>
            <p:nvPr/>
          </p:nvSpPr>
          <p:spPr>
            <a:xfrm>
              <a:off x="457200" y="2337000"/>
              <a:ext cx="1846800" cy="8814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800" dirty="0" err="1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Análisis</a:t>
              </a:r>
              <a:r>
                <a:rPr lang="en"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800" dirty="0" err="1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sectoriales</a:t>
              </a:r>
              <a:r>
                <a:rPr lang="en"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de </a:t>
              </a:r>
              <a:r>
                <a:rPr lang="en" sz="1800" dirty="0" err="1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Riesgo</a:t>
              </a:r>
              <a:r>
                <a:rPr lang="en"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800" dirty="0" err="1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Climático</a:t>
              </a:r>
              <a:endParaRPr sz="1500" dirty="0">
                <a:solidFill>
                  <a:srgbClr val="FFFFFF"/>
                </a:solidFill>
              </a:endParaRPr>
            </a:p>
          </p:txBody>
        </p:sp>
        <p:sp>
          <p:nvSpPr>
            <p:cNvPr id="16" name="Google Shape;188;p20">
              <a:extLst>
                <a:ext uri="{FF2B5EF4-FFF2-40B4-BE49-F238E27FC236}">
                  <a16:creationId xmlns:a16="http://schemas.microsoft.com/office/drawing/2014/main" id="{6B96D4C6-3DC0-7043-91DC-A4CE283502F2}"/>
                </a:ext>
              </a:extLst>
            </p:cNvPr>
            <p:cNvSpPr txBox="1"/>
            <p:nvPr/>
          </p:nvSpPr>
          <p:spPr>
            <a:xfrm>
              <a:off x="457200" y="3342572"/>
              <a:ext cx="1838941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Desarrollo de Análisis Sectoriales de Riesgo Climático (6 sectores) a partir de metodología diseñada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" name="Google Shape;192;p20">
            <a:extLst>
              <a:ext uri="{FF2B5EF4-FFF2-40B4-BE49-F238E27FC236}">
                <a16:creationId xmlns:a16="http://schemas.microsoft.com/office/drawing/2014/main" id="{0218E912-4699-034E-B0E0-57062276A613}"/>
              </a:ext>
            </a:extLst>
          </p:cNvPr>
          <p:cNvGrpSpPr/>
          <p:nvPr/>
        </p:nvGrpSpPr>
        <p:grpSpPr>
          <a:xfrm>
            <a:off x="2966097" y="1540708"/>
            <a:ext cx="1846800" cy="3084600"/>
            <a:chOff x="2586166" y="1286625"/>
            <a:chExt cx="1846800" cy="3084600"/>
          </a:xfrm>
        </p:grpSpPr>
        <p:sp>
          <p:nvSpPr>
            <p:cNvPr id="24" name="Google Shape;193;p20">
              <a:extLst>
                <a:ext uri="{FF2B5EF4-FFF2-40B4-BE49-F238E27FC236}">
                  <a16:creationId xmlns:a16="http://schemas.microsoft.com/office/drawing/2014/main" id="{BFAC01AC-B7A9-5740-BFD6-1D1F5DE78EE3}"/>
                </a:ext>
              </a:extLst>
            </p:cNvPr>
            <p:cNvSpPr/>
            <p:nvPr/>
          </p:nvSpPr>
          <p:spPr>
            <a:xfrm>
              <a:off x="2586166" y="1286625"/>
              <a:ext cx="1846800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94;p20">
              <a:extLst>
                <a:ext uri="{FF2B5EF4-FFF2-40B4-BE49-F238E27FC236}">
                  <a16:creationId xmlns:a16="http://schemas.microsoft.com/office/drawing/2014/main" id="{B01F4F6F-B66E-B944-8D2B-8AA49DA30551}"/>
                </a:ext>
              </a:extLst>
            </p:cNvPr>
            <p:cNvSpPr/>
            <p:nvPr/>
          </p:nvSpPr>
          <p:spPr>
            <a:xfrm>
              <a:off x="2586166" y="2337000"/>
              <a:ext cx="1846800" cy="64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Plan Nacional de Adaptación</a:t>
              </a:r>
              <a:endParaRPr sz="1800" dirty="0">
                <a:solidFill>
                  <a:srgbClr val="FFFFFF"/>
                </a:solidFill>
              </a:endParaRPr>
            </a:p>
          </p:txBody>
        </p:sp>
        <p:sp>
          <p:nvSpPr>
            <p:cNvPr id="27" name="Google Shape;195;p20">
              <a:extLst>
                <a:ext uri="{FF2B5EF4-FFF2-40B4-BE49-F238E27FC236}">
                  <a16:creationId xmlns:a16="http://schemas.microsoft.com/office/drawing/2014/main" id="{F94FC7BB-A764-874C-A9DE-9EE67BB32068}"/>
                </a:ext>
              </a:extLst>
            </p:cNvPr>
            <p:cNvSpPr txBox="1"/>
            <p:nvPr/>
          </p:nvSpPr>
          <p:spPr>
            <a:xfrm>
              <a:off x="2654003" y="3098048"/>
              <a:ext cx="1682100" cy="1152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Formulación del Plan Nacional de Adaptación, incluyendo fases de socialización participativa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" name="Google Shape;199;p20">
            <a:extLst>
              <a:ext uri="{FF2B5EF4-FFF2-40B4-BE49-F238E27FC236}">
                <a16:creationId xmlns:a16="http://schemas.microsoft.com/office/drawing/2014/main" id="{4877170A-731B-EE4A-9000-4BAD03598795}"/>
              </a:ext>
            </a:extLst>
          </p:cNvPr>
          <p:cNvGrpSpPr/>
          <p:nvPr/>
        </p:nvGrpSpPr>
        <p:grpSpPr>
          <a:xfrm>
            <a:off x="5095063" y="1540708"/>
            <a:ext cx="1846800" cy="3084600"/>
            <a:chOff x="4715132" y="1286625"/>
            <a:chExt cx="1846800" cy="3084600"/>
          </a:xfrm>
        </p:grpSpPr>
        <p:sp>
          <p:nvSpPr>
            <p:cNvPr id="32" name="Google Shape;200;p20">
              <a:extLst>
                <a:ext uri="{FF2B5EF4-FFF2-40B4-BE49-F238E27FC236}">
                  <a16:creationId xmlns:a16="http://schemas.microsoft.com/office/drawing/2014/main" id="{464217CE-4E9A-CE43-8444-5C807A89C2FE}"/>
                </a:ext>
              </a:extLst>
            </p:cNvPr>
            <p:cNvSpPr/>
            <p:nvPr/>
          </p:nvSpPr>
          <p:spPr>
            <a:xfrm>
              <a:off x="4715132" y="1286625"/>
              <a:ext cx="1846800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201;p20">
              <a:extLst>
                <a:ext uri="{FF2B5EF4-FFF2-40B4-BE49-F238E27FC236}">
                  <a16:creationId xmlns:a16="http://schemas.microsoft.com/office/drawing/2014/main" id="{9FAC345C-E6CD-9846-AE7C-D8F581762DF0}"/>
                </a:ext>
              </a:extLst>
            </p:cNvPr>
            <p:cNvSpPr/>
            <p:nvPr/>
          </p:nvSpPr>
          <p:spPr>
            <a:xfrm>
              <a:off x="4715132" y="2337000"/>
              <a:ext cx="1846800" cy="645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Acciones de Comunicación</a:t>
              </a:r>
              <a:endParaRPr sz="1800" dirty="0">
                <a:solidFill>
                  <a:srgbClr val="FFFFFF"/>
                </a:solidFill>
              </a:endParaRPr>
            </a:p>
          </p:txBody>
        </p:sp>
        <p:sp>
          <p:nvSpPr>
            <p:cNvPr id="34" name="Google Shape;202;p20">
              <a:extLst>
                <a:ext uri="{FF2B5EF4-FFF2-40B4-BE49-F238E27FC236}">
                  <a16:creationId xmlns:a16="http://schemas.microsoft.com/office/drawing/2014/main" id="{87945DD4-D065-FB47-B520-D0D0D41351C1}"/>
                </a:ext>
              </a:extLst>
            </p:cNvPr>
            <p:cNvSpPr txBox="1"/>
            <p:nvPr/>
          </p:nvSpPr>
          <p:spPr>
            <a:xfrm>
              <a:off x="4797482" y="3148084"/>
              <a:ext cx="1682100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Implementación de estrategia de comunicación para la difusión del PNA y los avances y resultados del PLANACC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" name="Google Shape;206;p20">
            <a:extLst>
              <a:ext uri="{FF2B5EF4-FFF2-40B4-BE49-F238E27FC236}">
                <a16:creationId xmlns:a16="http://schemas.microsoft.com/office/drawing/2014/main" id="{99B11C0D-97F1-EC48-A1CD-A4D00C3C2728}"/>
              </a:ext>
            </a:extLst>
          </p:cNvPr>
          <p:cNvGrpSpPr/>
          <p:nvPr/>
        </p:nvGrpSpPr>
        <p:grpSpPr>
          <a:xfrm>
            <a:off x="7224030" y="1540708"/>
            <a:ext cx="1846800" cy="3084600"/>
            <a:chOff x="6844099" y="1286625"/>
            <a:chExt cx="1846800" cy="3084600"/>
          </a:xfrm>
        </p:grpSpPr>
        <p:sp>
          <p:nvSpPr>
            <p:cNvPr id="39" name="Google Shape;207;p20">
              <a:extLst>
                <a:ext uri="{FF2B5EF4-FFF2-40B4-BE49-F238E27FC236}">
                  <a16:creationId xmlns:a16="http://schemas.microsoft.com/office/drawing/2014/main" id="{D8DFA403-D36E-2347-8E5C-52FDB23929B2}"/>
                </a:ext>
              </a:extLst>
            </p:cNvPr>
            <p:cNvSpPr/>
            <p:nvPr/>
          </p:nvSpPr>
          <p:spPr>
            <a:xfrm>
              <a:off x="6844099" y="1286625"/>
              <a:ext cx="1846800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8;p20">
              <a:extLst>
                <a:ext uri="{FF2B5EF4-FFF2-40B4-BE49-F238E27FC236}">
                  <a16:creationId xmlns:a16="http://schemas.microsoft.com/office/drawing/2014/main" id="{FA7DD42B-89F1-D04D-9218-B2B76D8E57A5}"/>
                </a:ext>
              </a:extLst>
            </p:cNvPr>
            <p:cNvSpPr/>
            <p:nvPr/>
          </p:nvSpPr>
          <p:spPr>
            <a:xfrm>
              <a:off x="6844099" y="2336999"/>
              <a:ext cx="1846800" cy="82825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800" dirty="0" err="1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Grupos</a:t>
              </a:r>
              <a:r>
                <a:rPr lang="en"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de </a:t>
              </a:r>
              <a:r>
                <a:rPr lang="en" sz="1800" dirty="0" err="1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Atención</a:t>
              </a:r>
              <a:r>
                <a:rPr lang="en"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800" dirty="0" err="1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Prioritaria</a:t>
              </a:r>
              <a:endParaRPr sz="1200" dirty="0">
                <a:solidFill>
                  <a:srgbClr val="FFFFFF"/>
                </a:solidFill>
              </a:endParaRPr>
            </a:p>
          </p:txBody>
        </p:sp>
        <p:sp>
          <p:nvSpPr>
            <p:cNvPr id="41" name="Google Shape;209;p20">
              <a:extLst>
                <a:ext uri="{FF2B5EF4-FFF2-40B4-BE49-F238E27FC236}">
                  <a16:creationId xmlns:a16="http://schemas.microsoft.com/office/drawing/2014/main" id="{55B06F43-7684-DC48-B1C4-A019C48019F2}"/>
                </a:ext>
              </a:extLst>
            </p:cNvPr>
            <p:cNvSpPr txBox="1"/>
            <p:nvPr/>
          </p:nvSpPr>
          <p:spPr>
            <a:xfrm>
              <a:off x="6926449" y="3283184"/>
              <a:ext cx="1682100" cy="97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Análisis</a:t>
              </a: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de 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Riesgo</a:t>
              </a: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Climático</a:t>
              </a: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de los 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Grupos</a:t>
              </a: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de 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Atención</a:t>
              </a: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Prioritaria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" name="Google Shape;185;p20">
            <a:extLst>
              <a:ext uri="{FF2B5EF4-FFF2-40B4-BE49-F238E27FC236}">
                <a16:creationId xmlns:a16="http://schemas.microsoft.com/office/drawing/2014/main" id="{1AE4AD2F-E755-0647-B322-97DD8448F965}"/>
              </a:ext>
            </a:extLst>
          </p:cNvPr>
          <p:cNvGrpSpPr/>
          <p:nvPr/>
        </p:nvGrpSpPr>
        <p:grpSpPr>
          <a:xfrm>
            <a:off x="9354180" y="1540708"/>
            <a:ext cx="1846800" cy="3084600"/>
            <a:chOff x="457200" y="1286625"/>
            <a:chExt cx="1846800" cy="3084600"/>
          </a:xfrm>
        </p:grpSpPr>
        <p:sp>
          <p:nvSpPr>
            <p:cNvPr id="46" name="Google Shape;186;p20">
              <a:extLst>
                <a:ext uri="{FF2B5EF4-FFF2-40B4-BE49-F238E27FC236}">
                  <a16:creationId xmlns:a16="http://schemas.microsoft.com/office/drawing/2014/main" id="{C2E7B241-AC5F-514A-8E51-737063459ADE}"/>
                </a:ext>
              </a:extLst>
            </p:cNvPr>
            <p:cNvSpPr/>
            <p:nvPr/>
          </p:nvSpPr>
          <p:spPr>
            <a:xfrm>
              <a:off x="457200" y="1286625"/>
              <a:ext cx="1846800" cy="3084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7;p20">
              <a:extLst>
                <a:ext uri="{FF2B5EF4-FFF2-40B4-BE49-F238E27FC236}">
                  <a16:creationId xmlns:a16="http://schemas.microsoft.com/office/drawing/2014/main" id="{55C116E8-1334-2247-BE97-5C715CA34CD8}"/>
                </a:ext>
              </a:extLst>
            </p:cNvPr>
            <p:cNvSpPr/>
            <p:nvPr/>
          </p:nvSpPr>
          <p:spPr>
            <a:xfrm>
              <a:off x="457200" y="2337000"/>
              <a:ext cx="1846800" cy="6453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ES" sz="1500" dirty="0">
                  <a:solidFill>
                    <a:srgbClr val="FFFFFF"/>
                  </a:solidFill>
                </a:rPr>
                <a:t>Condiciones Habilitantes</a:t>
              </a:r>
              <a:endParaRPr sz="1500" dirty="0">
                <a:solidFill>
                  <a:srgbClr val="FFFFFF"/>
                </a:solidFill>
              </a:endParaRPr>
            </a:p>
          </p:txBody>
        </p:sp>
        <p:sp>
          <p:nvSpPr>
            <p:cNvPr id="48" name="Google Shape;188;p20">
              <a:extLst>
                <a:ext uri="{FF2B5EF4-FFF2-40B4-BE49-F238E27FC236}">
                  <a16:creationId xmlns:a16="http://schemas.microsoft.com/office/drawing/2014/main" id="{014EA0F5-B230-6C46-B65B-6548FA0E7705}"/>
                </a:ext>
              </a:extLst>
            </p:cNvPr>
            <p:cNvSpPr txBox="1"/>
            <p:nvPr/>
          </p:nvSpPr>
          <p:spPr>
            <a:xfrm>
              <a:off x="539550" y="3158236"/>
              <a:ext cx="1682100" cy="1032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Consultorias para completar las condiciones habilitantes para la adaptación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" name="Gráfico 6" descr="Puzzle pieces contorno">
            <a:extLst>
              <a:ext uri="{FF2B5EF4-FFF2-40B4-BE49-F238E27FC236}">
                <a16:creationId xmlns:a16="http://schemas.microsoft.com/office/drawing/2014/main" id="{F7C5BEF2-DB4A-C742-BE52-71C7F8A4A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4930" y="1770507"/>
            <a:ext cx="645300" cy="645300"/>
          </a:xfrm>
          <a:prstGeom prst="rect">
            <a:avLst/>
          </a:prstGeom>
        </p:spPr>
      </p:pic>
      <p:pic>
        <p:nvPicPr>
          <p:cNvPr id="10" name="Gráfico 9" descr="Newspaper contorno">
            <a:extLst>
              <a:ext uri="{FF2B5EF4-FFF2-40B4-BE49-F238E27FC236}">
                <a16:creationId xmlns:a16="http://schemas.microsoft.com/office/drawing/2014/main" id="{30D6CB48-30CD-5C4D-A380-094BE7F34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54029" y="1808583"/>
            <a:ext cx="669235" cy="669235"/>
          </a:xfrm>
          <a:prstGeom prst="rect">
            <a:avLst/>
          </a:prstGeom>
        </p:spPr>
      </p:pic>
      <p:pic>
        <p:nvPicPr>
          <p:cNvPr id="52" name="Gráfico 51" descr="Research con relleno sólido">
            <a:extLst>
              <a:ext uri="{FF2B5EF4-FFF2-40B4-BE49-F238E27FC236}">
                <a16:creationId xmlns:a16="http://schemas.microsoft.com/office/drawing/2014/main" id="{659ECE82-B3E0-0344-95B0-C70DFE43DC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6304" y="1841743"/>
            <a:ext cx="586664" cy="586664"/>
          </a:xfrm>
          <a:prstGeom prst="rect">
            <a:avLst/>
          </a:prstGeom>
        </p:spPr>
      </p:pic>
      <p:pic>
        <p:nvPicPr>
          <p:cNvPr id="54" name="Gráfico 53" descr="Document con relleno sólido">
            <a:extLst>
              <a:ext uri="{FF2B5EF4-FFF2-40B4-BE49-F238E27FC236}">
                <a16:creationId xmlns:a16="http://schemas.microsoft.com/office/drawing/2014/main" id="{BB737778-CCCE-324F-9612-4F8252FCA3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75223" y="1810616"/>
            <a:ext cx="599522" cy="599522"/>
          </a:xfrm>
          <a:prstGeom prst="rect">
            <a:avLst/>
          </a:prstGeom>
        </p:spPr>
      </p:pic>
      <p:pic>
        <p:nvPicPr>
          <p:cNvPr id="56" name="Gráfico 55" descr="Social network contorno">
            <a:extLst>
              <a:ext uri="{FF2B5EF4-FFF2-40B4-BE49-F238E27FC236}">
                <a16:creationId xmlns:a16="http://schemas.microsoft.com/office/drawing/2014/main" id="{A96726D4-8499-B743-AE8D-EEAF437708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59884" y="1698058"/>
            <a:ext cx="775091" cy="775091"/>
          </a:xfrm>
          <a:prstGeom prst="rect">
            <a:avLst/>
          </a:prstGeom>
        </p:spPr>
      </p:pic>
      <p:sp>
        <p:nvSpPr>
          <p:cNvPr id="57" name="Google Shape;282;p23">
            <a:extLst>
              <a:ext uri="{FF2B5EF4-FFF2-40B4-BE49-F238E27FC236}">
                <a16:creationId xmlns:a16="http://schemas.microsoft.com/office/drawing/2014/main" id="{B9E4D33A-8954-0946-B991-E5AB5562B5EC}"/>
              </a:ext>
            </a:extLst>
          </p:cNvPr>
          <p:cNvSpPr/>
          <p:nvPr/>
        </p:nvSpPr>
        <p:spPr>
          <a:xfrm>
            <a:off x="829272" y="4938172"/>
            <a:ext cx="10371708" cy="336996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…2022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58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71142"/>
            <a:ext cx="8937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Proyecciones Climáticas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sp>
        <p:nvSpPr>
          <p:cNvPr id="21" name="Rectángulo 29">
            <a:extLst>
              <a:ext uri="{FF2B5EF4-FFF2-40B4-BE49-F238E27FC236}">
                <a16:creationId xmlns:a16="http://schemas.microsoft.com/office/drawing/2014/main" id="{363059AF-38A2-4EF1-ADF5-0744C442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70" y="1047522"/>
            <a:ext cx="6762264" cy="486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600" b="1" i="1" dirty="0">
                <a:latin typeface="Calibri" panose="020F0502020204030204" pitchFamily="34" charset="0"/>
              </a:rPr>
              <a:t>Las proyecciones climáticas no deben asumirse como pronósticos o predicciones:</a:t>
            </a:r>
            <a:r>
              <a:rPr lang="es-EC" sz="1600" i="1" dirty="0">
                <a:latin typeface="Calibri" panose="020F0502020204030204" pitchFamily="34" charset="0"/>
              </a:rPr>
              <a:t> cada proyección representa un escenario de cómo el futuro </a:t>
            </a:r>
            <a:r>
              <a:rPr lang="es-EC" sz="1600" i="1" u="sng" dirty="0">
                <a:latin typeface="Calibri" panose="020F0502020204030204" pitchFamily="34" charset="0"/>
              </a:rPr>
              <a:t>puede</a:t>
            </a:r>
            <a:r>
              <a:rPr lang="es-EC" sz="1600" i="1" dirty="0">
                <a:latin typeface="Calibri" panose="020F0502020204030204" pitchFamily="34" charset="0"/>
              </a:rPr>
              <a:t> presentarse bajo determinadas condiciones, en un tiempo dado. </a:t>
            </a:r>
          </a:p>
          <a:p>
            <a:pPr algn="just">
              <a:lnSpc>
                <a:spcPct val="150000"/>
              </a:lnSpc>
            </a:pPr>
            <a:endParaRPr lang="es-ES" altLang="es-EC" sz="16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altLang="es-EC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Dado que l</a:t>
            </a:r>
            <a:r>
              <a:rPr kumimoji="0" lang="es-ES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 actuales modelos climáticos tienen una mejor representación de los campos de circulación atmosférica (ej., vientos, flujos de humedad) que de variables como la lluvia, </a:t>
            </a:r>
            <a:r>
              <a:rPr kumimoji="0" lang="es-ES" altLang="es-EC" sz="16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análisis de los “patrones atmosféricos futuros”</a:t>
            </a:r>
            <a:r>
              <a:rPr kumimoji="0" lang="es-ES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y de sus cambios con respecto a los “patrones atmosféricos observados” constituye insumo clave para simular, desde un punto de vista físico, escenarios futuros de precipitación y temperatura, físicamente factibles, en un determinado periodo.</a:t>
            </a:r>
          </a:p>
          <a:p>
            <a:pPr algn="just">
              <a:lnSpc>
                <a:spcPct val="150000"/>
              </a:lnSpc>
            </a:pPr>
            <a:endParaRPr lang="es-ES" sz="1200" i="1" dirty="0">
              <a:solidFill>
                <a:srgbClr val="009999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200" i="1" dirty="0">
              <a:solidFill>
                <a:srgbClr val="009999"/>
              </a:solidFill>
              <a:effectLst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200" i="1" dirty="0">
                <a:solidFill>
                  <a:srgbClr val="009999"/>
                </a:solidFill>
                <a:effectLst/>
                <a:ea typeface="Arial" panose="020B0604020202020204" pitchFamily="34" charset="0"/>
              </a:rPr>
              <a:t>Patrón de circulación atmosférica: </a:t>
            </a:r>
            <a:r>
              <a:rPr lang="es-ES" sz="1200" b="1" i="1" dirty="0">
                <a:effectLst/>
                <a:ea typeface="Arial" panose="020B0604020202020204" pitchFamily="34" charset="0"/>
              </a:rPr>
              <a:t>configuraciones diarias de la atmósfera que rigen el flujo de vientos, humedad, lluvias, temperaturas,</a:t>
            </a:r>
            <a:r>
              <a:rPr lang="es-ES" sz="1200" i="1" dirty="0">
                <a:effectLst/>
                <a:ea typeface="Arial" panose="020B0604020202020204" pitchFamily="34" charset="0"/>
              </a:rPr>
              <a:t> etc.– y su evolución temporal.</a:t>
            </a:r>
            <a:endParaRPr kumimoji="0" lang="es-ES" altLang="es-EC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6943117" y="890849"/>
            <a:ext cx="0" cy="5200462"/>
          </a:xfrm>
          <a:prstGeom prst="straightConnector1">
            <a:avLst/>
          </a:prstGeom>
          <a:ln w="38100">
            <a:solidFill>
              <a:srgbClr val="00999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A picture containing text, printer, screenshot&#10;&#10;Description automatically generated">
            <a:extLst>
              <a:ext uri="{FF2B5EF4-FFF2-40B4-BE49-F238E27FC236}">
                <a16:creationId xmlns:a16="http://schemas.microsoft.com/office/drawing/2014/main" id="{9A25C3B3-C10B-4BA9-A885-329EC93AF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783" y="825916"/>
            <a:ext cx="3740015" cy="243892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1477D57-56B5-4915-85E1-C5557B20F6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084" b="63614"/>
          <a:stretch/>
        </p:blipFill>
        <p:spPr>
          <a:xfrm>
            <a:off x="6957424" y="3062130"/>
            <a:ext cx="5214794" cy="1436235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9EE30E51-2927-4B64-A9F8-1F0368D941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39" r="10167" b="63614"/>
          <a:stretch/>
        </p:blipFill>
        <p:spPr>
          <a:xfrm>
            <a:off x="7022612" y="4460085"/>
            <a:ext cx="5084418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06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D7C4CDF-6233-1D45-B9CC-EC9DA0B3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B6448BA4-76AD-4EA0-87D8-831E21354698}"/>
              </a:ext>
            </a:extLst>
          </p:cNvPr>
          <p:cNvPicPr/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7" y="1065757"/>
            <a:ext cx="11704324" cy="46738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864E2B-EFCC-2B4E-A482-377A5780B615}"/>
              </a:ext>
            </a:extLst>
          </p:cNvPr>
          <p:cNvSpPr txBox="1"/>
          <p:nvPr/>
        </p:nvSpPr>
        <p:spPr>
          <a:xfrm>
            <a:off x="527564" y="292010"/>
            <a:ext cx="893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0099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Metodología para la generación de las proyecciones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2EDD8F-D28E-DD43-ACE9-2731D4030E33}"/>
              </a:ext>
            </a:extLst>
          </p:cNvPr>
          <p:cNvSpPr txBox="1"/>
          <p:nvPr/>
        </p:nvSpPr>
        <p:spPr>
          <a:xfrm>
            <a:off x="349220" y="6208123"/>
            <a:ext cx="436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Ministerio del Ambiente, Agua</a:t>
            </a:r>
          </a:p>
          <a:p>
            <a:r>
              <a:rPr lang="es-EC" sz="1200" b="1" dirty="0">
                <a:solidFill>
                  <a:srgbClr val="212D5A"/>
                </a:solidFill>
                <a:latin typeface="Gotham Medium" panose="02000604030000020004" pitchFamily="50" charset="0"/>
                <a:cs typeface="Arial" panose="020B0604020202020204" pitchFamily="34" charset="0"/>
              </a:rPr>
              <a:t>y Transición Ecológica</a:t>
            </a:r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40" y="263812"/>
            <a:ext cx="1526275" cy="599608"/>
          </a:xfrm>
          <a:prstGeom prst="rect">
            <a:avLst/>
          </a:prstGeom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6" y="130533"/>
            <a:ext cx="586664" cy="893595"/>
          </a:xfrm>
          <a:prstGeom prst="rect">
            <a:avLst/>
          </a:prstGeom>
        </p:spPr>
      </p:pic>
      <p:pic>
        <p:nvPicPr>
          <p:cNvPr id="26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27" y="263812"/>
            <a:ext cx="883149" cy="627036"/>
          </a:xfrm>
          <a:prstGeom prst="rect">
            <a:avLst/>
          </a:prstGeom>
        </p:spPr>
      </p:pic>
      <p:sp>
        <p:nvSpPr>
          <p:cNvPr id="21" name="Rectángulo 29">
            <a:extLst>
              <a:ext uri="{FF2B5EF4-FFF2-40B4-BE49-F238E27FC236}">
                <a16:creationId xmlns:a16="http://schemas.microsoft.com/office/drawing/2014/main" id="{363059AF-38A2-4EF1-ADF5-0744C4422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8" y="1505134"/>
            <a:ext cx="12138896" cy="370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es-ES_tradnl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Genera</a:t>
            </a: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ción de “datos diarios del presente</a:t>
            </a:r>
            <a:r>
              <a:rPr lang="es-ES_tradnl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(1985-2015)” de precipitación y temperaturas (a partir de datos observados, CHIRPS &amp; CHIRTS).</a:t>
            </a:r>
          </a:p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es-ES_tradnl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dentificación de los patrones de circulación diaria del presente (1985-2015).</a:t>
            </a:r>
          </a:p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Cálculo de los patrones diarios de precipitación y temperaturas del presente (1985-2015), asociados a cada patrón de circulación.</a:t>
            </a:r>
            <a:endParaRPr lang="es-EC" sz="1600" b="1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Cálculo de los patrones de circulación diaria del futuro (2020-2050), para c/u de los modelos </a:t>
            </a:r>
            <a:r>
              <a:rPr lang="es-ES_tradnl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utiliza</a:t>
            </a: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dos.  </a:t>
            </a:r>
            <a:endParaRPr lang="es-EC" sz="1600" b="1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buFont typeface="+mj-lt"/>
              <a:buAutoNum type="alphaLcParenR"/>
            </a:pP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las diferencias entre los patrones presentes (observados y modelados). 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lphaLcParenR"/>
            </a:pP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Proyección (2020-2050) de los patrones de precipitación y temperaturas, para c/modelo y en “ensemble</a:t>
            </a:r>
            <a:r>
              <a:rPr lang="es-ES_tradnl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s-EC" sz="1600" b="1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buFont typeface="+mj-lt"/>
              <a:buAutoNum type="alphaLcParenR"/>
            </a:pPr>
            <a:r>
              <a:rPr lang="es-ES_tradnl" sz="1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Generación de “años típicos futuros (2020-2050)”, en f = (evolución de patrones de circulación atmosférica).</a:t>
            </a:r>
            <a:endParaRPr lang="es-EC" sz="1600" b="1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7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1360</Words>
  <Application>Microsoft Office PowerPoint</Application>
  <PresentationFormat>Panorámica</PresentationFormat>
  <Paragraphs>157</Paragraphs>
  <Slides>12</Slides>
  <Notes>11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Fira Sans Extra Condensed Medium</vt:lpstr>
      <vt:lpstr>Gotham Medium</vt:lpstr>
      <vt:lpstr>myriad-pro-condensed</vt:lpstr>
      <vt:lpstr>Roboto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Jorge Nunez</cp:lastModifiedBy>
  <cp:revision>189</cp:revision>
  <dcterms:created xsi:type="dcterms:W3CDTF">2021-05-27T23:45:58Z</dcterms:created>
  <dcterms:modified xsi:type="dcterms:W3CDTF">2022-03-23T13:28:19Z</dcterms:modified>
</cp:coreProperties>
</file>